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17" r:id="rId2"/>
    <p:sldId id="340" r:id="rId3"/>
    <p:sldId id="445" r:id="rId4"/>
    <p:sldId id="418" r:id="rId5"/>
    <p:sldId id="420" r:id="rId6"/>
    <p:sldId id="398" r:id="rId7"/>
    <p:sldId id="334" r:id="rId8"/>
    <p:sldId id="400" r:id="rId9"/>
    <p:sldId id="407" r:id="rId10"/>
    <p:sldId id="408" r:id="rId11"/>
    <p:sldId id="415" r:id="rId12"/>
    <p:sldId id="437" r:id="rId13"/>
    <p:sldId id="394" r:id="rId14"/>
    <p:sldId id="395" r:id="rId15"/>
    <p:sldId id="396" r:id="rId16"/>
    <p:sldId id="397" r:id="rId17"/>
    <p:sldId id="266" r:id="rId18"/>
    <p:sldId id="446" r:id="rId19"/>
    <p:sldId id="447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5" r:id="rId30"/>
    <p:sldId id="440" r:id="rId31"/>
    <p:sldId id="443" r:id="rId32"/>
    <p:sldId id="444" r:id="rId33"/>
    <p:sldId id="453" r:id="rId34"/>
    <p:sldId id="261" r:id="rId35"/>
    <p:sldId id="260" r:id="rId36"/>
    <p:sldId id="454" r:id="rId37"/>
    <p:sldId id="456" r:id="rId38"/>
    <p:sldId id="455" r:id="rId39"/>
    <p:sldId id="457" r:id="rId40"/>
    <p:sldId id="458" r:id="rId4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4660"/>
  </p:normalViewPr>
  <p:slideViewPr>
    <p:cSldViewPr snapToGrid="0">
      <p:cViewPr>
        <p:scale>
          <a:sx n="70" d="100"/>
          <a:sy n="70" d="100"/>
        </p:scale>
        <p:origin x="1410" y="10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90395-06B4-49AE-963B-A0DBAC4C5519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2EF91-9297-48F3-A89D-7682FCBA20B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365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F6634E-26EE-4277-91F8-847DCE355A1A}" type="slidenum">
              <a:rPr lang="es-ES" altLang="es-MX"/>
              <a:pPr/>
              <a:t>14</a:t>
            </a:fld>
            <a:endParaRPr lang="es-ES" altLang="es-MX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s-MX" altLang="es-MX"/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9529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71FB57-1602-47CF-A01D-8BD23BD41860}" type="slidenum">
              <a:rPr lang="es-ES" altLang="es-MX"/>
              <a:pPr/>
              <a:t>15</a:t>
            </a:fld>
            <a:endParaRPr lang="es-ES" altLang="es-MX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s-MX" altLang="es-MX"/>
          </a:p>
        </p:txBody>
      </p:sp>
      <p:sp>
        <p:nvSpPr>
          <p:cNvPr id="2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93967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365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431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54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950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777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742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586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01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8428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26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329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E6D13-526E-418E-8F4B-FF759175EE48}" type="datetimeFigureOut">
              <a:rPr lang="es-MX" smtClean="0"/>
              <a:pPr/>
              <a:t>25/02/2015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6D0EF-26CE-47B0-B0B2-85335ADD7513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461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26" Type="http://schemas.openxmlformats.org/officeDocument/2006/relationships/image" Target="../media/image28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png"/><Relationship Id="rId2" Type="http://schemas.openxmlformats.org/officeDocument/2006/relationships/image" Target="../media/image4.gif"/><Relationship Id="rId16" Type="http://schemas.openxmlformats.org/officeDocument/2006/relationships/image" Target="../media/image18.jpe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8.jpe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8.jpe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mailto:scielo@dgb.unam.mx" TargetMode="External"/><Relationship Id="rId3" Type="http://schemas.openxmlformats.org/officeDocument/2006/relationships/hyperlink" Target="http://biblat.unam.mx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2.jpeg"/><Relationship Id="rId4" Type="http://schemas.openxmlformats.org/officeDocument/2006/relationships/image" Target="../media/image1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uiadelcentrohistorico.mx/sites/default/files/feriaminer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6727"/>
            <a:ext cx="2950913" cy="229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913" y="276727"/>
            <a:ext cx="8238456" cy="58714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683" y="2124075"/>
            <a:ext cx="4952783" cy="41624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75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0"/>
            <a:ext cx="85915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7 CuadroTexto"/>
          <p:cNvSpPr txBox="1"/>
          <p:nvPr/>
        </p:nvSpPr>
        <p:spPr>
          <a:xfrm>
            <a:off x="8801100" y="583618"/>
            <a:ext cx="36576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505 V14.1</a:t>
            </a:r>
          </a:p>
          <a:p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     2003</a:t>
            </a:r>
            <a:endParaRPr lang="es-MX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88011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0"/>
            <a:ext cx="88677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647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6"/>
          <a:stretch>
            <a:fillRect/>
          </a:stretch>
        </p:blipFill>
        <p:spPr bwMode="auto">
          <a:xfrm>
            <a:off x="193590" y="304800"/>
            <a:ext cx="7463484" cy="63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4 CuadroTexto"/>
          <p:cNvSpPr txBox="1"/>
          <p:nvPr/>
        </p:nvSpPr>
        <p:spPr>
          <a:xfrm>
            <a:off x="8373935" y="732782"/>
            <a:ext cx="3665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500 V16.02</a:t>
            </a:r>
          </a:p>
          <a:p>
            <a:pPr algn="ctr"/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2006</a:t>
            </a:r>
            <a:endParaRPr lang="es-MX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0" y="160862"/>
            <a:ext cx="799791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319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221" r="416" b="10926"/>
          <a:stretch/>
        </p:blipFill>
        <p:spPr>
          <a:xfrm>
            <a:off x="0" y="0"/>
            <a:ext cx="7791450" cy="6858000"/>
          </a:xfrm>
          <a:prstGeom prst="rect">
            <a:avLst/>
          </a:prstGeom>
        </p:spPr>
      </p:pic>
      <p:sp>
        <p:nvSpPr>
          <p:cNvPr id="5" name="8 CuadroTexto"/>
          <p:cNvSpPr txBox="1"/>
          <p:nvPr/>
        </p:nvSpPr>
        <p:spPr>
          <a:xfrm>
            <a:off x="2685535" y="0"/>
            <a:ext cx="510591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sz="4000" dirty="0" smtClean="0"/>
              <a:t>http://clase.unam.mx</a:t>
            </a:r>
            <a:endParaRPr lang="es-MX" sz="4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963" b="388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3 CuadroTexto"/>
          <p:cNvSpPr txBox="1"/>
          <p:nvPr/>
        </p:nvSpPr>
        <p:spPr>
          <a:xfrm>
            <a:off x="7861119" y="835794"/>
            <a:ext cx="4130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21</a:t>
            </a:r>
            <a:r>
              <a:rPr lang="es-MX" alt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s-MX" altLang="es-MX" sz="2800" b="1" dirty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MX" alt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2013 +</a:t>
            </a:r>
            <a:endParaRPr lang="es-MX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64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RT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22"/>
            <a:ext cx="6503589" cy="47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A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t="-1958" r="9174"/>
          <a:stretch>
            <a:fillRect/>
          </a:stretch>
        </p:blipFill>
        <p:spPr bwMode="auto">
          <a:xfrm>
            <a:off x="5478160" y="1589904"/>
            <a:ext cx="6211332" cy="49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Elipse"/>
          <p:cNvSpPr/>
          <p:nvPr/>
        </p:nvSpPr>
        <p:spPr>
          <a:xfrm>
            <a:off x="7241058" y="5235146"/>
            <a:ext cx="1721709" cy="1482811"/>
          </a:xfrm>
          <a:prstGeom prst="ellipse">
            <a:avLst/>
          </a:prstGeom>
          <a:solidFill>
            <a:srgbClr val="FF0000">
              <a:alpha val="4117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108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06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6 Elipse"/>
          <p:cNvSpPr/>
          <p:nvPr/>
        </p:nvSpPr>
        <p:spPr>
          <a:xfrm>
            <a:off x="6439869" y="4241074"/>
            <a:ext cx="1721709" cy="200297"/>
          </a:xfrm>
          <a:prstGeom prst="ellipse">
            <a:avLst/>
          </a:prstGeom>
          <a:solidFill>
            <a:srgbClr val="FF0000">
              <a:alpha val="4117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92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9"/>
          <a:stretch>
            <a:fillRect/>
          </a:stretch>
        </p:blipFill>
        <p:spPr bwMode="auto">
          <a:xfrm>
            <a:off x="0" y="323850"/>
            <a:ext cx="5905836" cy="614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1271587" y="4724401"/>
            <a:ext cx="136842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MX" altLang="es-MX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70966" y="4234250"/>
            <a:ext cx="1081088" cy="213926"/>
          </a:xfrm>
          <a:prstGeom prst="rect">
            <a:avLst/>
          </a:prstGeom>
          <a:solidFill>
            <a:srgbClr val="FF0000">
              <a:alpha val="38824"/>
            </a:srgbClr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9583" t="6655" r="19896" b="15527"/>
          <a:stretch/>
        </p:blipFill>
        <p:spPr>
          <a:xfrm>
            <a:off x="5976802" y="348308"/>
            <a:ext cx="5791201" cy="61168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9375" t="6667" r="20000" b="4815"/>
          <a:stretch/>
        </p:blipFill>
        <p:spPr>
          <a:xfrm>
            <a:off x="-41267" y="-34488"/>
            <a:ext cx="12192000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1102" t="60728" r="63565" b="36974"/>
          <a:stretch/>
        </p:blipFill>
        <p:spPr>
          <a:xfrm>
            <a:off x="70966" y="4018301"/>
            <a:ext cx="11188144" cy="645824"/>
          </a:xfrm>
          <a:prstGeom prst="rect">
            <a:avLst/>
          </a:prstGeom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3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8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666"/>
            <a:ext cx="9218790" cy="644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71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17" y="-32528"/>
            <a:ext cx="6372225" cy="641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719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622" y="-52812"/>
            <a:ext cx="93583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1771" t="7222" b="53333"/>
          <a:stretch/>
        </p:blipFill>
        <p:spPr>
          <a:xfrm>
            <a:off x="110678" y="2359007"/>
            <a:ext cx="12020550" cy="29905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/>
          <a:srcRect l="16563" t="12592" r="16875" b="4445"/>
          <a:stretch/>
        </p:blipFill>
        <p:spPr>
          <a:xfrm>
            <a:off x="0" y="0"/>
            <a:ext cx="12131228" cy="68254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/>
          <a:srcRect l="69075" t="48082" r="27200" b="49729"/>
          <a:stretch/>
        </p:blipFill>
        <p:spPr>
          <a:xfrm>
            <a:off x="7516278" y="2591212"/>
            <a:ext cx="4439656" cy="1171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889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387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8254" r="36276" b="11655"/>
          <a:stretch>
            <a:fillRect/>
          </a:stretch>
        </p:blipFill>
        <p:spPr bwMode="auto">
          <a:xfrm>
            <a:off x="5380972" y="-16198"/>
            <a:ext cx="68268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upo 3"/>
          <p:cNvGrpSpPr/>
          <p:nvPr/>
        </p:nvGrpSpPr>
        <p:grpSpPr>
          <a:xfrm>
            <a:off x="7147714" y="-101628"/>
            <a:ext cx="3034004" cy="2086012"/>
            <a:chOff x="7147714" y="-101628"/>
            <a:chExt cx="3034004" cy="2086012"/>
          </a:xfrm>
        </p:grpSpPr>
        <p:sp>
          <p:nvSpPr>
            <p:cNvPr id="13" name="12 Pentágono"/>
            <p:cNvSpPr/>
            <p:nvPr/>
          </p:nvSpPr>
          <p:spPr>
            <a:xfrm rot="5400000">
              <a:off x="7699000" y="-446238"/>
              <a:ext cx="1931433" cy="292981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1 Título"/>
            <p:cNvSpPr txBox="1">
              <a:spLocks/>
            </p:cNvSpPr>
            <p:nvPr/>
          </p:nvSpPr>
          <p:spPr>
            <a:xfrm>
              <a:off x="7147714" y="-101628"/>
              <a:ext cx="303400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Interfaz web</a:t>
              </a:r>
              <a:endParaRPr kumimoji="0" lang="es-MX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16667" t="48141" r="75527" b="36077"/>
          <a:stretch>
            <a:fillRect/>
          </a:stretch>
        </p:blipFill>
        <p:spPr bwMode="auto">
          <a:xfrm>
            <a:off x="5221470" y="717678"/>
            <a:ext cx="6746032" cy="586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15 Grupo"/>
          <p:cNvGrpSpPr/>
          <p:nvPr/>
        </p:nvGrpSpPr>
        <p:grpSpPr>
          <a:xfrm>
            <a:off x="7199810" y="0"/>
            <a:ext cx="3034004" cy="1984597"/>
            <a:chOff x="-4425426" y="-2263565"/>
            <a:chExt cx="3034004" cy="1984597"/>
          </a:xfrm>
        </p:grpSpPr>
        <p:sp>
          <p:nvSpPr>
            <p:cNvPr id="17" name="16 Pentágono"/>
            <p:cNvSpPr/>
            <p:nvPr/>
          </p:nvSpPr>
          <p:spPr>
            <a:xfrm rot="5400000">
              <a:off x="-3915349" y="-2709590"/>
              <a:ext cx="1931433" cy="292981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8" name="1 Título"/>
            <p:cNvSpPr txBox="1">
              <a:spLocks/>
            </p:cNvSpPr>
            <p:nvPr/>
          </p:nvSpPr>
          <p:spPr>
            <a:xfrm>
              <a:off x="-4425426" y="-2263565"/>
              <a:ext cx="303400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4400" b="1" noProof="0" dirty="0" smtClean="0">
                  <a:latin typeface="+mj-lt"/>
                  <a:ea typeface="+mj-ea"/>
                  <a:cs typeface="+mj-cs"/>
                </a:rPr>
                <a:t>Índices de recuperación</a:t>
              </a:r>
              <a:endParaRPr kumimoji="0" lang="es-MX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520" r="1246" b="17438"/>
          <a:stretch/>
        </p:blipFill>
        <p:spPr>
          <a:xfrm>
            <a:off x="-18694" y="0"/>
            <a:ext cx="5381042" cy="35337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5159" t="34618" r="3267" b="7959"/>
          <a:stretch/>
        </p:blipFill>
        <p:spPr>
          <a:xfrm>
            <a:off x="1" y="3502104"/>
            <a:ext cx="5381043" cy="3439236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2259437" y="-4276"/>
            <a:ext cx="3034004" cy="2037115"/>
            <a:chOff x="2292873" y="183279"/>
            <a:chExt cx="3034004" cy="2037115"/>
          </a:xfrm>
        </p:grpSpPr>
        <p:sp>
          <p:nvSpPr>
            <p:cNvPr id="23" name="3 Pentágono"/>
            <p:cNvSpPr/>
            <p:nvPr/>
          </p:nvSpPr>
          <p:spPr>
            <a:xfrm rot="5400000">
              <a:off x="2854119" y="-210228"/>
              <a:ext cx="1931433" cy="292981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1 Título"/>
            <p:cNvSpPr txBox="1">
              <a:spLocks/>
            </p:cNvSpPr>
            <p:nvPr/>
          </p:nvSpPr>
          <p:spPr>
            <a:xfrm>
              <a:off x="2292873" y="183279"/>
              <a:ext cx="303400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Registro bibliográfico</a:t>
              </a:r>
              <a:endParaRPr kumimoji="0" lang="es-MX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25" name="19 Rectángulo"/>
          <p:cNvSpPr/>
          <p:nvPr/>
        </p:nvSpPr>
        <p:spPr>
          <a:xfrm>
            <a:off x="-32527" y="5183405"/>
            <a:ext cx="10795257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s-MX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</a:t>
            </a:r>
            <a:r>
              <a:rPr lang="es-MX" sz="2800" dirty="0" err="1" smtClean="0"/>
              <a:t>chine</a:t>
            </a:r>
            <a:r>
              <a:rPr lang="es-MX" sz="2800" dirty="0" smtClean="0"/>
              <a:t> </a:t>
            </a:r>
            <a:r>
              <a:rPr lang="es-MX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s-MX" sz="2800" dirty="0" err="1" smtClean="0"/>
              <a:t>eadable</a:t>
            </a:r>
            <a:r>
              <a:rPr lang="es-MX" sz="2800" dirty="0" smtClean="0"/>
              <a:t> </a:t>
            </a:r>
            <a:r>
              <a:rPr lang="es-MX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s-MX" sz="2800" dirty="0" err="1" smtClean="0"/>
              <a:t>ataloging</a:t>
            </a:r>
            <a:r>
              <a:rPr lang="es-MX" sz="2800" dirty="0" smtClean="0"/>
              <a:t>    (</a:t>
            </a:r>
            <a:r>
              <a:rPr lang="es-MX" sz="2800" b="1" dirty="0" smtClean="0"/>
              <a:t>Catalogación legible por máquina</a:t>
            </a:r>
            <a:r>
              <a:rPr lang="es-MX" sz="2800" dirty="0" smtClean="0"/>
              <a:t>)</a:t>
            </a:r>
            <a:endParaRPr lang="es-MX" sz="2800" dirty="0"/>
          </a:p>
        </p:txBody>
      </p:sp>
      <p:sp>
        <p:nvSpPr>
          <p:cNvPr id="26" name="1 Título"/>
          <p:cNvSpPr txBox="1">
            <a:spLocks/>
          </p:cNvSpPr>
          <p:nvPr/>
        </p:nvSpPr>
        <p:spPr>
          <a:xfrm>
            <a:off x="-48208" y="3761241"/>
            <a:ext cx="4292662" cy="132556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dirty="0" smtClean="0">
                <a:solidFill>
                  <a:schemeClr val="tx2">
                    <a:satMod val="130000"/>
                  </a:schemeClr>
                </a:solidFill>
              </a:rPr>
              <a:t>Formato </a:t>
            </a:r>
            <a:r>
              <a:rPr lang="es-MX" sz="4800" b="1" dirty="0" smtClean="0">
                <a:solidFill>
                  <a:schemeClr val="tx2">
                    <a:satMod val="13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</a:t>
            </a:r>
            <a:endParaRPr lang="es-ES" sz="4800" b="1" dirty="0">
              <a:solidFill>
                <a:schemeClr val="tx2">
                  <a:satMod val="13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7 CuadroTexto"/>
          <p:cNvSpPr txBox="1"/>
          <p:nvPr/>
        </p:nvSpPr>
        <p:spPr>
          <a:xfrm>
            <a:off x="-37318" y="2732663"/>
            <a:ext cx="6291617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/>
              <a:t>Software </a:t>
            </a:r>
            <a:r>
              <a:rPr lang="es-MX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Aleph</a:t>
            </a:r>
            <a:r>
              <a:rPr lang="es-MX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r>
              <a:rPr lang="es-MX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+  Marc 21</a:t>
            </a:r>
            <a:endParaRPr lang="es-MX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20 CuadroTexto"/>
          <p:cNvSpPr txBox="1"/>
          <p:nvPr/>
        </p:nvSpPr>
        <p:spPr>
          <a:xfrm>
            <a:off x="0" y="5865957"/>
            <a:ext cx="9758149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Norma para estructurar información bibliográfica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63760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4 Marcador de contenido"/>
          <p:cNvSpPr>
            <a:spLocks noGrp="1"/>
          </p:cNvSpPr>
          <p:nvPr>
            <p:ph idx="1"/>
          </p:nvPr>
        </p:nvSpPr>
        <p:spPr>
          <a:xfrm>
            <a:off x="828869" y="373224"/>
            <a:ext cx="10515600" cy="5673110"/>
          </a:xfrm>
        </p:spPr>
        <p:txBody>
          <a:bodyPr>
            <a:normAutofit/>
          </a:bodyPr>
          <a:lstStyle/>
          <a:p>
            <a:pPr eaLnBrk="1" hangingPunct="1"/>
            <a:r>
              <a:rPr lang="es-MX" sz="3600" dirty="0" smtClean="0"/>
              <a:t>Normalización de información: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s-MX" sz="3600" i="1" dirty="0" smtClean="0"/>
              <a:t>Institución de afiliación de los autores</a:t>
            </a:r>
          </a:p>
        </p:txBody>
      </p:sp>
      <p:pic>
        <p:nvPicPr>
          <p:cNvPr id="21507" name="3 Marcador de contenido"/>
          <p:cNvPicPr>
            <a:picLocks/>
          </p:cNvPicPr>
          <p:nvPr/>
        </p:nvPicPr>
        <p:blipFill>
          <a:blip r:embed="rId2" cstate="print"/>
          <a:srcRect l="23676" t="19839" r="22522" b="66792"/>
          <a:stretch>
            <a:fillRect/>
          </a:stretch>
        </p:blipFill>
        <p:spPr bwMode="auto">
          <a:xfrm>
            <a:off x="1446245" y="2444620"/>
            <a:ext cx="9833473" cy="335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63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a1.www.unesco.org/new/fileadmin/unesco/images/logo_en.gif"/>
          <p:cNvPicPr>
            <a:picLocks noChangeAspect="1" noChangeArrowheads="1"/>
          </p:cNvPicPr>
          <p:nvPr/>
        </p:nvPicPr>
        <p:blipFill>
          <a:blip r:embed="rId2" cstate="print"/>
          <a:srcRect l="44444" r="5556" b="45455"/>
          <a:stretch>
            <a:fillRect/>
          </a:stretch>
        </p:blipFill>
        <p:spPr bwMode="auto">
          <a:xfrm>
            <a:off x="389431" y="100157"/>
            <a:ext cx="1224136" cy="1088120"/>
          </a:xfrm>
          <a:prstGeom prst="rect">
            <a:avLst/>
          </a:prstGeom>
          <a:noFill/>
        </p:spPr>
      </p:pic>
      <p:pic>
        <p:nvPicPr>
          <p:cNvPr id="6" name="Picture 6" descr="LogoConacyt(2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6312" y="133109"/>
            <a:ext cx="936104" cy="107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9 Conector recto de flecha"/>
          <p:cNvCxnSpPr/>
          <p:nvPr/>
        </p:nvCxnSpPr>
        <p:spPr>
          <a:xfrm>
            <a:off x="1111655" y="5898594"/>
            <a:ext cx="10834268" cy="3242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52338" y="5615802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12 CuadroTexto"/>
          <p:cNvSpPr txBox="1"/>
          <p:nvPr/>
        </p:nvSpPr>
        <p:spPr>
          <a:xfrm>
            <a:off x="700628" y="592427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1975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445255" y="1260522"/>
            <a:ext cx="360040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Compilación y registro de las primeras bibliografías basadas en el análisis de contenidos de revistas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478206" y="2243920"/>
            <a:ext cx="36004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Sin política de información nacional</a:t>
            </a:r>
          </a:p>
        </p:txBody>
      </p:sp>
      <p:pic>
        <p:nvPicPr>
          <p:cNvPr id="16" name="Picture 5" descr="UNAM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915" y="2667733"/>
            <a:ext cx="1010720" cy="975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AutoShape 6" descr="mailbox://C:/Users/ANTONIO/AppData/Roaming/Thunderbird/Profiles/wa33qe06.default/Mail/servidor.unam.mx/Inbox?number=1355481148&amp;part=1.2&amp;type=image/jpeg&amp;filename=LOGO%20CICH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1" name="20 Imagen" descr="LOGO CICH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7919" y="2675968"/>
            <a:ext cx="1536196" cy="939428"/>
          </a:xfrm>
          <a:prstGeom prst="rect">
            <a:avLst/>
          </a:prstGeom>
        </p:spPr>
      </p:pic>
      <p:pic>
        <p:nvPicPr>
          <p:cNvPr id="22" name="21 Imagen" descr="PORT CLAS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04" y="3700556"/>
            <a:ext cx="1453285" cy="1916832"/>
          </a:xfrm>
          <a:prstGeom prst="rect">
            <a:avLst/>
          </a:prstGeom>
          <a:ln>
            <a:noFill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23 CuadroTexto"/>
          <p:cNvSpPr txBox="1"/>
          <p:nvPr/>
        </p:nvSpPr>
        <p:spPr>
          <a:xfrm>
            <a:off x="2171608" y="593251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1978</a:t>
            </a:r>
          </a:p>
        </p:txBody>
      </p:sp>
      <p:pic>
        <p:nvPicPr>
          <p:cNvPr id="25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284804" y="5605716"/>
            <a:ext cx="504056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26 Imagen" descr="PORT PERIODIC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3451" y="3692319"/>
            <a:ext cx="1512168" cy="1929461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5" name="34 CuadroTexto"/>
          <p:cNvSpPr txBox="1"/>
          <p:nvPr/>
        </p:nvSpPr>
        <p:spPr>
          <a:xfrm>
            <a:off x="7271162" y="5923521"/>
            <a:ext cx="81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</a:t>
            </a:r>
          </a:p>
        </p:txBody>
      </p:sp>
      <p:pic>
        <p:nvPicPr>
          <p:cNvPr id="48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712433" y="5586098"/>
            <a:ext cx="504056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4" name="Picture 20" descr="http://www.ugr.es/~revpaz/images/index_latindex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38258" y="87150"/>
            <a:ext cx="1809750" cy="792089"/>
          </a:xfrm>
          <a:prstGeom prst="rect">
            <a:avLst/>
          </a:prstGeom>
          <a:noFill/>
        </p:spPr>
      </p:pic>
      <p:pic>
        <p:nvPicPr>
          <p:cNvPr id="66" name="Picture 4" descr="clase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58111" y="37458"/>
            <a:ext cx="1174452" cy="98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" descr="periodica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566736" y="1060295"/>
            <a:ext cx="1357202" cy="108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 descr="logoDGB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06906" y="2566813"/>
            <a:ext cx="1904003" cy="108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62411" y="5597629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85 CuadroTexto"/>
          <p:cNvSpPr txBox="1"/>
          <p:nvPr/>
        </p:nvSpPr>
        <p:spPr>
          <a:xfrm>
            <a:off x="7785807" y="8864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</a:t>
            </a:r>
            <a:endParaRPr lang="es-MX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963826" y="6326542"/>
            <a:ext cx="6771504" cy="400110"/>
          </a:xfrm>
          <a:prstGeom prst="rect">
            <a:avLst/>
          </a:prstGeom>
          <a:solidFill>
            <a:srgbClr val="FFC00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Versión impresa: 22 años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3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278310" y="5605716"/>
            <a:ext cx="504056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867718" y="5605716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74 CuadroTexto"/>
          <p:cNvSpPr txBox="1"/>
          <p:nvPr/>
        </p:nvSpPr>
        <p:spPr>
          <a:xfrm>
            <a:off x="6285954" y="5939028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6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77071" y="5615802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80 CuadroTexto"/>
          <p:cNvSpPr txBox="1"/>
          <p:nvPr/>
        </p:nvSpPr>
        <p:spPr>
          <a:xfrm>
            <a:off x="4445251" y="591888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1989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81 CuadroTexto"/>
          <p:cNvSpPr txBox="1"/>
          <p:nvPr/>
        </p:nvSpPr>
        <p:spPr>
          <a:xfrm>
            <a:off x="4588475" y="3664850"/>
            <a:ext cx="2166552" cy="707886"/>
          </a:xfrm>
          <a:prstGeom prst="rect">
            <a:avLst/>
          </a:prstGeom>
          <a:solidFill>
            <a:srgbClr val="92D05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Versión CD: </a:t>
            </a:r>
          </a:p>
          <a:p>
            <a:pPr algn="ctr"/>
            <a:r>
              <a:rPr lang="es-MX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5 años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84 Triángulo isósceles"/>
          <p:cNvSpPr/>
          <p:nvPr/>
        </p:nvSpPr>
        <p:spPr>
          <a:xfrm rot="10800000">
            <a:off x="975018" y="5286006"/>
            <a:ext cx="288032" cy="432048"/>
          </a:xfrm>
          <a:prstGeom prst="triangle">
            <a:avLst/>
          </a:prstGeom>
          <a:solidFill>
            <a:srgbClr val="FFC000"/>
          </a:solidFill>
          <a:ln>
            <a:solidFill>
              <a:srgbClr val="FFFF0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2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013891" y="5597629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93 CuadroTexto"/>
          <p:cNvSpPr txBox="1"/>
          <p:nvPr/>
        </p:nvSpPr>
        <p:spPr>
          <a:xfrm>
            <a:off x="7925314" y="5919401"/>
            <a:ext cx="81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1998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96 Triángulo isósceles"/>
          <p:cNvSpPr/>
          <p:nvPr/>
        </p:nvSpPr>
        <p:spPr>
          <a:xfrm rot="10800000">
            <a:off x="6404093" y="5287404"/>
            <a:ext cx="288032" cy="432048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" name="Grupo 4"/>
          <p:cNvGrpSpPr/>
          <p:nvPr/>
        </p:nvGrpSpPr>
        <p:grpSpPr>
          <a:xfrm>
            <a:off x="8184233" y="6309320"/>
            <a:ext cx="3946423" cy="478173"/>
            <a:chOff x="8184233" y="6309320"/>
            <a:chExt cx="3946423" cy="478173"/>
          </a:xfrm>
        </p:grpSpPr>
        <p:sp>
          <p:nvSpPr>
            <p:cNvPr id="96" name="95 Pentágono"/>
            <p:cNvSpPr/>
            <p:nvPr/>
          </p:nvSpPr>
          <p:spPr>
            <a:xfrm>
              <a:off x="8184233" y="6309320"/>
              <a:ext cx="3862358" cy="47817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100 CuadroTexto"/>
            <p:cNvSpPr txBox="1"/>
            <p:nvPr/>
          </p:nvSpPr>
          <p:spPr>
            <a:xfrm>
              <a:off x="8283587" y="6325721"/>
              <a:ext cx="3847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 línea Internet : 17 años + </a:t>
              </a:r>
              <a:endParaRPr lang="es-MX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3" name="102 Triángulo isósceles"/>
          <p:cNvSpPr/>
          <p:nvPr/>
        </p:nvSpPr>
        <p:spPr>
          <a:xfrm rot="10800000">
            <a:off x="4677965" y="5322509"/>
            <a:ext cx="288032" cy="432048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103 Triángulo isósceles"/>
          <p:cNvSpPr/>
          <p:nvPr/>
        </p:nvSpPr>
        <p:spPr>
          <a:xfrm rot="10800000">
            <a:off x="7479282" y="5280413"/>
            <a:ext cx="288032" cy="432048"/>
          </a:xfrm>
          <a:prstGeom prst="triangle">
            <a:avLst/>
          </a:prstGeom>
          <a:solidFill>
            <a:srgbClr val="FFC000"/>
          </a:solidFill>
          <a:ln>
            <a:solidFill>
              <a:srgbClr val="FFFF0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104 Triángulo isósceles"/>
          <p:cNvSpPr/>
          <p:nvPr/>
        </p:nvSpPr>
        <p:spPr>
          <a:xfrm rot="10800000">
            <a:off x="8126633" y="5290200"/>
            <a:ext cx="288032" cy="432048"/>
          </a:xfrm>
          <a:prstGeom prst="triangle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105 CuadroTexto"/>
          <p:cNvSpPr txBox="1"/>
          <p:nvPr/>
        </p:nvSpPr>
        <p:spPr>
          <a:xfrm>
            <a:off x="9537398" y="5937577"/>
            <a:ext cx="81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108 CuadroTexto"/>
          <p:cNvSpPr txBox="1"/>
          <p:nvPr/>
        </p:nvSpPr>
        <p:spPr>
          <a:xfrm>
            <a:off x="10786572" y="5945948"/>
            <a:ext cx="81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112 Triángulo isósceles"/>
          <p:cNvSpPr/>
          <p:nvPr/>
        </p:nvSpPr>
        <p:spPr>
          <a:xfrm rot="10800000">
            <a:off x="9790501" y="5287404"/>
            <a:ext cx="288032" cy="43204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6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00075" y="5621403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116 CuadroTexto"/>
          <p:cNvSpPr txBox="1"/>
          <p:nvPr/>
        </p:nvSpPr>
        <p:spPr>
          <a:xfrm>
            <a:off x="3576159" y="592300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1986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8" name="Picture 4" descr="http://t3.gstatic.com/images?q=tbn:ANd9GcSJCILglNqFZ95jw2XC-SU0xC5aHNgmKsZIDXZapBT5dMR-xKdIJ2V2y7LD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37033" y="5597629"/>
            <a:ext cx="5040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118 CuadroTexto"/>
          <p:cNvSpPr txBox="1"/>
          <p:nvPr/>
        </p:nvSpPr>
        <p:spPr>
          <a:xfrm>
            <a:off x="5565144" y="593490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1993</a:t>
            </a:r>
            <a:endParaRPr lang="es-MX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120 CuadroTexto"/>
          <p:cNvSpPr txBox="1"/>
          <p:nvPr/>
        </p:nvSpPr>
        <p:spPr>
          <a:xfrm>
            <a:off x="3851947" y="4399006"/>
            <a:ext cx="2334670" cy="830997"/>
          </a:xfrm>
          <a:prstGeom prst="rect">
            <a:avLst/>
          </a:prstGeom>
          <a:solidFill>
            <a:srgbClr val="00206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En línea </a:t>
            </a:r>
          </a:p>
          <a:p>
            <a:pPr algn="ctr"/>
            <a:r>
              <a:rPr lang="es-MX" sz="16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SECOBI – CONACYT</a:t>
            </a:r>
          </a:p>
          <a:p>
            <a:pPr algn="ctr"/>
            <a:r>
              <a:rPr lang="es-MX" sz="16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s-MX" sz="16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minisis</a:t>
            </a:r>
            <a:r>
              <a:rPr lang="es-MX" sz="16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  <a:endParaRPr lang="es-MX" sz="16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2" name="121 Triángulo isósceles"/>
          <p:cNvSpPr/>
          <p:nvPr/>
        </p:nvSpPr>
        <p:spPr>
          <a:xfrm rot="10800000">
            <a:off x="3821531" y="5307997"/>
            <a:ext cx="288032" cy="432048"/>
          </a:xfrm>
          <a:prstGeom prst="triangle">
            <a:avLst/>
          </a:prstGeom>
          <a:solidFill>
            <a:srgbClr val="002060"/>
          </a:solidFill>
          <a:ln>
            <a:solidFill>
              <a:srgbClr val="00B0F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123 Triángulo isósceles"/>
          <p:cNvSpPr/>
          <p:nvPr/>
        </p:nvSpPr>
        <p:spPr>
          <a:xfrm rot="10800000">
            <a:off x="5860396" y="5312116"/>
            <a:ext cx="288032" cy="432048"/>
          </a:xfrm>
          <a:prstGeom prst="triangle">
            <a:avLst/>
          </a:prstGeom>
          <a:solidFill>
            <a:srgbClr val="002060"/>
          </a:solidFill>
          <a:ln>
            <a:solidFill>
              <a:srgbClr val="00B0F0"/>
            </a:solidFill>
          </a:ln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6" name="125 CuadroTexto"/>
          <p:cNvSpPr txBox="1"/>
          <p:nvPr/>
        </p:nvSpPr>
        <p:spPr>
          <a:xfrm>
            <a:off x="1012930" y="6286160"/>
            <a:ext cx="6771504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actualización trimestral</a:t>
            </a:r>
            <a:endParaRPr lang="es-MX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8" name="127 CuadroTexto"/>
          <p:cNvSpPr txBox="1"/>
          <p:nvPr/>
        </p:nvSpPr>
        <p:spPr>
          <a:xfrm>
            <a:off x="8223662" y="6302760"/>
            <a:ext cx="3929448" cy="4001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actualización diaria</a:t>
            </a:r>
            <a:endParaRPr lang="es-MX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29" name="Grupo 8"/>
          <p:cNvGrpSpPr/>
          <p:nvPr/>
        </p:nvGrpSpPr>
        <p:grpSpPr>
          <a:xfrm>
            <a:off x="9764444" y="2288336"/>
            <a:ext cx="2427556" cy="1185421"/>
            <a:chOff x="4828050" y="-1658965"/>
            <a:chExt cx="3778833" cy="1652336"/>
          </a:xfrm>
        </p:grpSpPr>
        <p:sp>
          <p:nvSpPr>
            <p:cNvPr id="130" name="Rectángulo 9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1" name="Imagen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  <p:pic>
        <p:nvPicPr>
          <p:cNvPr id="64" name="Imagen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76" y="1884122"/>
            <a:ext cx="1320587" cy="1342899"/>
          </a:xfrm>
          <a:prstGeom prst="rect">
            <a:avLst/>
          </a:prstGeom>
        </p:spPr>
      </p:pic>
      <p:pic>
        <p:nvPicPr>
          <p:cNvPr id="65" name="Imagen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96" y="47260"/>
            <a:ext cx="1325234" cy="1346225"/>
          </a:xfrm>
          <a:prstGeom prst="rect">
            <a:avLst/>
          </a:prstGeom>
        </p:spPr>
      </p:pic>
      <p:pic>
        <p:nvPicPr>
          <p:cNvPr id="68" name="Imagen 6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8" y="3599684"/>
            <a:ext cx="1560565" cy="2013333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60" y="3575581"/>
            <a:ext cx="1470557" cy="2045822"/>
          </a:xfrm>
          <a:prstGeom prst="rect">
            <a:avLst/>
          </a:prstGeom>
        </p:spPr>
      </p:pic>
      <p:pic>
        <p:nvPicPr>
          <p:cNvPr id="71" name="Imagen 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34" y="3835494"/>
            <a:ext cx="1589243" cy="156710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01595" y="3525109"/>
            <a:ext cx="1499746" cy="1079086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10858500" y="3517970"/>
            <a:ext cx="487338" cy="2265941"/>
            <a:chOff x="10858500" y="3517970"/>
            <a:chExt cx="487338" cy="2265941"/>
          </a:xfrm>
        </p:grpSpPr>
        <p:cxnSp>
          <p:nvCxnSpPr>
            <p:cNvPr id="11" name="Conector recto 10"/>
            <p:cNvCxnSpPr/>
            <p:nvPr/>
          </p:nvCxnSpPr>
          <p:spPr>
            <a:xfrm>
              <a:off x="11135374" y="3517970"/>
              <a:ext cx="17283" cy="1922947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headEnd type="oval" w="med" len="med"/>
              <a:tailEnd type="oval" w="med" len="me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58500" y="5180355"/>
              <a:ext cx="487338" cy="603556"/>
            </a:xfrm>
            <a:prstGeom prst="rect">
              <a:avLst/>
            </a:prstGeom>
          </p:spPr>
        </p:pic>
      </p:grpSp>
      <p:pic>
        <p:nvPicPr>
          <p:cNvPr id="2050" name="Picture 2" descr="http://www.ovtt.org/sites/default/files/styles/ampliacion_noticia/public/ricytlogo.png?itok=6S67vew5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15"/>
          <a:stretch/>
        </p:blipFill>
        <p:spPr bwMode="auto">
          <a:xfrm>
            <a:off x="8544002" y="933994"/>
            <a:ext cx="1804005" cy="6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logo_macroproyect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258" y="1625816"/>
            <a:ext cx="1809749" cy="8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/>
          <p:cNvGrpSpPr/>
          <p:nvPr/>
        </p:nvGrpSpPr>
        <p:grpSpPr>
          <a:xfrm>
            <a:off x="9152315" y="3651999"/>
            <a:ext cx="1580776" cy="1609545"/>
            <a:chOff x="13069749" y="239212"/>
            <a:chExt cx="1580776" cy="1609545"/>
          </a:xfrm>
        </p:grpSpPr>
        <p:sp>
          <p:nvSpPr>
            <p:cNvPr id="31" name="Elipse 30"/>
            <p:cNvSpPr/>
            <p:nvPr/>
          </p:nvSpPr>
          <p:spPr>
            <a:xfrm>
              <a:off x="13069749" y="239212"/>
              <a:ext cx="1580776" cy="1609545"/>
            </a:xfrm>
            <a:prstGeom prst="ellipse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41000">
                  <a:schemeClr val="accent2">
                    <a:satMod val="110000"/>
                    <a:lumMod val="100000"/>
                    <a:shade val="100000"/>
                  </a:schemeClr>
                </a:gs>
                <a:gs pos="91000">
                  <a:schemeClr val="accent2">
                    <a:lumMod val="99000"/>
                    <a:satMod val="120000"/>
                    <a:shade val="78000"/>
                  </a:schemeClr>
                </a:gs>
              </a:gsLst>
            </a:gradFill>
            <a:ln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bevel/>
            </a:ln>
            <a:effectLst>
              <a:outerShdw blurRad="57150" dist="101600" dir="72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504" name="CuadroTexto 21503"/>
            <p:cNvSpPr txBox="1"/>
            <p:nvPr/>
          </p:nvSpPr>
          <p:spPr>
            <a:xfrm>
              <a:off x="13235926" y="383186"/>
              <a:ext cx="131837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 smtClean="0"/>
                <a:t>95,000</a:t>
              </a:r>
              <a:r>
                <a:rPr lang="es-MX" sz="2400" dirty="0" smtClean="0"/>
                <a:t> </a:t>
              </a:r>
            </a:p>
            <a:p>
              <a:pPr algn="ctr"/>
              <a:r>
                <a:rPr lang="es-MX" dirty="0" smtClean="0"/>
                <a:t>Enlaces</a:t>
              </a:r>
            </a:p>
            <a:p>
              <a:pPr algn="ctr"/>
              <a:r>
                <a:rPr lang="es-MX" dirty="0" err="1" smtClean="0"/>
                <a:t>Txt</a:t>
              </a:r>
              <a:endParaRPr lang="es-MX" dirty="0" smtClean="0"/>
            </a:p>
            <a:p>
              <a:pPr algn="ctr"/>
              <a:r>
                <a:rPr lang="es-MX" dirty="0" smtClean="0"/>
                <a:t>completo</a:t>
              </a:r>
              <a:endParaRPr lang="es-MX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8876716" y="3334895"/>
            <a:ext cx="1922937" cy="1920606"/>
            <a:chOff x="12809726" y="3104349"/>
            <a:chExt cx="1922937" cy="1920606"/>
          </a:xfrm>
        </p:grpSpPr>
        <p:sp>
          <p:nvSpPr>
            <p:cNvPr id="98" name="Elipse 97"/>
            <p:cNvSpPr/>
            <p:nvPr/>
          </p:nvSpPr>
          <p:spPr>
            <a:xfrm>
              <a:off x="12809726" y="3104349"/>
              <a:ext cx="1922937" cy="19206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bevel/>
            </a:ln>
            <a:effectLst>
              <a:outerShdw blurRad="57150" dist="101600" dir="72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threePt" dir="t"/>
            </a:scene3d>
            <a:sp3d prstMaterial="dkEdg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8900000">
                    <a:schemeClr val="tx1">
                      <a:lumMod val="65000"/>
                      <a:lumOff val="35000"/>
                      <a:alpha val="50000"/>
                    </a:schemeClr>
                  </a:innerShdw>
                </a:effectLst>
              </a:endParaRPr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2961624" y="3267161"/>
              <a:ext cx="1610833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>
                  <a:solidFill>
                    <a:schemeClr val="bg1">
                      <a:lumMod val="95000"/>
                    </a:schemeClr>
                  </a:solidFill>
                </a:rPr>
                <a:t>400,000</a:t>
              </a:r>
              <a:r>
                <a:rPr lang="es-MX" sz="2400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</a:p>
            <a:p>
              <a:pPr algn="ctr"/>
              <a:r>
                <a:rPr lang="es-MX" dirty="0" smtClean="0">
                  <a:solidFill>
                    <a:schemeClr val="bg1">
                      <a:lumMod val="95000"/>
                    </a:schemeClr>
                  </a:solidFill>
                </a:rPr>
                <a:t>Registros</a:t>
              </a:r>
            </a:p>
            <a:p>
              <a:pPr algn="ctr"/>
              <a:endParaRPr lang="es-MX" sz="500" dirty="0"/>
            </a:p>
            <a:p>
              <a:pPr algn="ctr"/>
              <a:r>
                <a:rPr lang="es-MX" sz="2400" b="1" dirty="0" smtClean="0">
                  <a:solidFill>
                    <a:schemeClr val="accent4"/>
                  </a:solidFill>
                </a:rPr>
                <a:t>16 %</a:t>
              </a:r>
              <a:r>
                <a:rPr lang="es-MX" sz="2400" b="1" dirty="0" smtClean="0"/>
                <a:t> </a:t>
              </a:r>
            </a:p>
            <a:p>
              <a:pPr algn="ctr"/>
              <a:r>
                <a:rPr lang="es-MX" sz="1400" dirty="0" smtClean="0">
                  <a:solidFill>
                    <a:schemeClr val="bg1">
                      <a:lumMod val="85000"/>
                    </a:schemeClr>
                  </a:solidFill>
                </a:rPr>
                <a:t>   en </a:t>
              </a:r>
              <a:r>
                <a:rPr lang="es-MX" sz="1400" dirty="0" err="1" smtClean="0">
                  <a:solidFill>
                    <a:schemeClr val="bg1">
                      <a:lumMod val="85000"/>
                    </a:schemeClr>
                  </a:solidFill>
                </a:rPr>
                <a:t>txt</a:t>
              </a:r>
              <a:r>
                <a:rPr lang="es-MX" sz="1400" dirty="0" smtClean="0">
                  <a:solidFill>
                    <a:schemeClr val="bg1">
                      <a:lumMod val="85000"/>
                    </a:schemeClr>
                  </a:solidFill>
                </a:rPr>
                <a:t> completo</a:t>
              </a:r>
            </a:p>
            <a:p>
              <a:pPr algn="ctr"/>
              <a:endParaRPr lang="es-MX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1309" y="1794848"/>
            <a:ext cx="1373281" cy="17740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33659" y="3189142"/>
            <a:ext cx="3407959" cy="719390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8246964" y="3812174"/>
            <a:ext cx="2919087" cy="1140212"/>
            <a:chOff x="8165587" y="3799587"/>
            <a:chExt cx="2919087" cy="1140212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165587" y="3863393"/>
              <a:ext cx="2743622" cy="1076406"/>
            </a:xfrm>
            <a:prstGeom prst="rect">
              <a:avLst/>
            </a:prstGeom>
          </p:spPr>
        </p:pic>
        <p:sp>
          <p:nvSpPr>
            <p:cNvPr id="78" name="74 CuadroTexto"/>
            <p:cNvSpPr txBox="1"/>
            <p:nvPr/>
          </p:nvSpPr>
          <p:spPr>
            <a:xfrm>
              <a:off x="9343920" y="3799587"/>
              <a:ext cx="1740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2003 - 2010</a:t>
              </a:r>
              <a:endParaRPr lang="es-MX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8" name="Picture 4" descr="http://4.bp.blogspot.com/-JOqxgp-ZWe0/U3BtyEQlEiI/AAAAAAAAOfg/Doq6Q2MwIKA/s1600/google-logo-874x288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693" y="1119249"/>
            <a:ext cx="3073713" cy="105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1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00325 -0.25649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3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24" grpId="0"/>
      <p:bldP spid="35" grpId="0"/>
      <p:bldP spid="86" grpId="0"/>
      <p:bldP spid="60" grpId="0" animBg="1"/>
      <p:bldP spid="75" grpId="0"/>
      <p:bldP spid="75" grpId="1"/>
      <p:bldP spid="81" grpId="0"/>
      <p:bldP spid="81" grpId="1"/>
      <p:bldP spid="82" grpId="0" animBg="1"/>
      <p:bldP spid="82" grpId="1" animBg="1"/>
      <p:bldP spid="85" grpId="0" animBg="1"/>
      <p:bldP spid="94" grpId="0"/>
      <p:bldP spid="97" grpId="0" animBg="1"/>
      <p:bldP spid="97" grpId="1" animBg="1"/>
      <p:bldP spid="103" grpId="0" animBg="1"/>
      <p:bldP spid="103" grpId="1" animBg="1"/>
      <p:bldP spid="104" grpId="0" animBg="1"/>
      <p:bldP spid="105" grpId="0" animBg="1"/>
      <p:bldP spid="106" grpId="0"/>
      <p:bldP spid="109" grpId="0"/>
      <p:bldP spid="113" grpId="0" animBg="1"/>
      <p:bldP spid="117" grpId="0"/>
      <p:bldP spid="117" grpId="1"/>
      <p:bldP spid="119" grpId="0"/>
      <p:bldP spid="119" grpId="1"/>
      <p:bldP spid="121" grpId="0" animBg="1"/>
      <p:bldP spid="121" grpId="1" animBg="1"/>
      <p:bldP spid="122" grpId="0" animBg="1"/>
      <p:bldP spid="122" grpId="1" animBg="1"/>
      <p:bldP spid="124" grpId="0" animBg="1"/>
      <p:bldP spid="124" grpId="1" animBg="1"/>
      <p:bldP spid="126" grpId="0" animBg="1"/>
      <p:bldP spid="1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54" r="16979"/>
          <a:stretch/>
        </p:blipFill>
        <p:spPr>
          <a:xfrm>
            <a:off x="288760" y="0"/>
            <a:ext cx="718185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823035" y="171450"/>
            <a:ext cx="4254665" cy="584775"/>
          </a:xfrm>
          <a:prstGeom prst="rect">
            <a:avLst/>
          </a:prstGeom>
          <a:solidFill>
            <a:srgbClr val="FFC000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http://biblat.unam.mx </a:t>
            </a:r>
            <a:endParaRPr lang="es-MX" sz="3200" b="1" dirty="0"/>
          </a:p>
        </p:txBody>
      </p:sp>
    </p:spTree>
    <p:extLst>
      <p:ext uri="{BB962C8B-B14F-4D97-AF65-F5344CB8AC3E}">
        <p14:creationId xmlns:p14="http://schemas.microsoft.com/office/powerpoint/2010/main" val="20035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6930" t="5906" r="29561" b="7700"/>
          <a:stretch/>
        </p:blipFill>
        <p:spPr>
          <a:xfrm>
            <a:off x="12017507" y="-3850105"/>
            <a:ext cx="6190284" cy="69141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2765" t="11859" r="33663" b="13314"/>
          <a:stretch/>
        </p:blipFill>
        <p:spPr>
          <a:xfrm>
            <a:off x="13392346" y="2261937"/>
            <a:ext cx="4638980" cy="59516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4386" r="3596" b="1930"/>
          <a:stretch/>
        </p:blipFill>
        <p:spPr>
          <a:xfrm>
            <a:off x="272716" y="1"/>
            <a:ext cx="11534273" cy="6721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1488" t="56311" r="11211" b="31403"/>
          <a:stretch/>
        </p:blipFill>
        <p:spPr>
          <a:xfrm>
            <a:off x="-64169" y="3508977"/>
            <a:ext cx="12256169" cy="1095751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ector recto de flecha 9"/>
          <p:cNvCxnSpPr/>
          <p:nvPr/>
        </p:nvCxnSpPr>
        <p:spPr>
          <a:xfrm>
            <a:off x="11417334" y="2845351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9996691" y="2736006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8576049" y="2827186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7146756" y="2827186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734764" y="2845351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305471" y="2827186"/>
            <a:ext cx="1" cy="882317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/>
          <p:cNvSpPr/>
          <p:nvPr/>
        </p:nvSpPr>
        <p:spPr>
          <a:xfrm>
            <a:off x="3695452" y="3434102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/>
          <p:cNvSpPr/>
          <p:nvPr/>
        </p:nvSpPr>
        <p:spPr>
          <a:xfrm>
            <a:off x="9475273" y="3452270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/>
          <p:cNvSpPr/>
          <p:nvPr/>
        </p:nvSpPr>
        <p:spPr>
          <a:xfrm>
            <a:off x="7979212" y="3452270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/>
          <p:cNvSpPr/>
          <p:nvPr/>
        </p:nvSpPr>
        <p:spPr>
          <a:xfrm>
            <a:off x="6519435" y="3431425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/>
          <p:cNvSpPr/>
          <p:nvPr/>
        </p:nvSpPr>
        <p:spPr>
          <a:xfrm>
            <a:off x="5059658" y="3452270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/>
          <p:cNvSpPr/>
          <p:nvPr/>
        </p:nvSpPr>
        <p:spPr>
          <a:xfrm>
            <a:off x="10798663" y="3452270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24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930" t="5906" r="29561" b="7700"/>
          <a:stretch/>
        </p:blipFill>
        <p:spPr>
          <a:xfrm>
            <a:off x="0" y="-56147"/>
            <a:ext cx="6190284" cy="69141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2765" t="11859" r="33663" b="13314"/>
          <a:stretch/>
        </p:blipFill>
        <p:spPr>
          <a:xfrm>
            <a:off x="7085829" y="553453"/>
            <a:ext cx="4638980" cy="5951621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5967382" y="1331495"/>
            <a:ext cx="1341350" cy="3775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40" r="28157" b="838"/>
          <a:stretch/>
        </p:blipFill>
        <p:spPr>
          <a:xfrm>
            <a:off x="2743200" y="0"/>
            <a:ext cx="7507704" cy="681994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3572540" y="276447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85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91" t="6685" r="30790" b="10820"/>
          <a:stretch/>
        </p:blipFill>
        <p:spPr>
          <a:xfrm>
            <a:off x="2085474" y="288757"/>
            <a:ext cx="7716253" cy="6203493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455582" y="414670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76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526" t="6686" r="31053" b="6452"/>
          <a:stretch/>
        </p:blipFill>
        <p:spPr>
          <a:xfrm>
            <a:off x="2454442" y="50036"/>
            <a:ext cx="7443537" cy="6807964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253563" y="148857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240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63" t="17759" r="31053" b="23606"/>
          <a:stretch/>
        </p:blipFill>
        <p:spPr>
          <a:xfrm>
            <a:off x="1171073" y="176464"/>
            <a:ext cx="9817769" cy="603183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179675" y="584791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22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526" t="8245" r="30614" b="6920"/>
          <a:stretch/>
        </p:blipFill>
        <p:spPr>
          <a:xfrm>
            <a:off x="2181726" y="1"/>
            <a:ext cx="7732294" cy="685076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838894" y="148857"/>
            <a:ext cx="1254641" cy="723013"/>
          </a:xfrm>
          <a:prstGeom prst="ellipse">
            <a:avLst/>
          </a:prstGeom>
          <a:solidFill>
            <a:srgbClr val="FF0000">
              <a:alpha val="23137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8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9138" t="61264" r="33847" b="17562"/>
          <a:stretch/>
        </p:blipFill>
        <p:spPr>
          <a:xfrm>
            <a:off x="428747" y="1209381"/>
            <a:ext cx="2047166" cy="1592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0630" t="56805" r="5887" b="22498"/>
          <a:stretch/>
        </p:blipFill>
        <p:spPr>
          <a:xfrm>
            <a:off x="300250" y="3835978"/>
            <a:ext cx="2304160" cy="126924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8747" y="2942170"/>
            <a:ext cx="2935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 smtClean="0">
                <a:solidFill>
                  <a:srgbClr val="0070C0"/>
                </a:solidFill>
              </a:rPr>
              <a:t>Clase.unam.mx</a:t>
            </a:r>
            <a:endParaRPr lang="es-MX" sz="2400" b="1" u="sng" dirty="0">
              <a:solidFill>
                <a:srgbClr val="0070C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00251" y="5245768"/>
            <a:ext cx="277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u="sng" dirty="0" smtClean="0">
                <a:solidFill>
                  <a:srgbClr val="0070C0"/>
                </a:solidFill>
              </a:rPr>
              <a:t>Periodica.unam.mx</a:t>
            </a:r>
            <a:endParaRPr lang="es-MX" b="1" u="sng" dirty="0">
              <a:solidFill>
                <a:srgbClr val="0070C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77685" y="4147432"/>
            <a:ext cx="327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u="sng" dirty="0" smtClean="0">
                <a:solidFill>
                  <a:srgbClr val="0070C0"/>
                </a:solidFill>
              </a:rPr>
              <a:t>biblat.unam.mx</a:t>
            </a:r>
            <a:endParaRPr lang="es-MX" sz="2800" b="1" u="sng" dirty="0">
              <a:solidFill>
                <a:srgbClr val="0070C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577389" y="2591846"/>
            <a:ext cx="335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/>
              <a:t>+ 3,000 revistas</a:t>
            </a:r>
            <a:endParaRPr lang="es-MX" sz="36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342447" y="3653361"/>
            <a:ext cx="395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/>
              <a:t>+ 700,000 registros</a:t>
            </a:r>
            <a:endParaRPr lang="es-MX" sz="3600" b="1" dirty="0"/>
          </a:p>
        </p:txBody>
      </p:sp>
      <p:grpSp>
        <p:nvGrpSpPr>
          <p:cNvPr id="2" name="Grupo 1"/>
          <p:cNvGrpSpPr/>
          <p:nvPr/>
        </p:nvGrpSpPr>
        <p:grpSpPr>
          <a:xfrm>
            <a:off x="3327972" y="2598821"/>
            <a:ext cx="3778833" cy="1652336"/>
            <a:chOff x="4828050" y="-1658965"/>
            <a:chExt cx="3778833" cy="1652336"/>
          </a:xfrm>
        </p:grpSpPr>
        <p:sp>
          <p:nvSpPr>
            <p:cNvPr id="15" name="Rectángulo 14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36" y="-1448227"/>
              <a:ext cx="2927459" cy="1246013"/>
            </a:xfrm>
            <a:prstGeom prst="rect">
              <a:avLst/>
            </a:prstGeom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30693" t="40503" r="50379" b="26374"/>
          <a:stretch/>
        </p:blipFill>
        <p:spPr>
          <a:xfrm>
            <a:off x="7170821" y="304800"/>
            <a:ext cx="4812632" cy="6240379"/>
          </a:xfrm>
          <a:prstGeom prst="rect">
            <a:avLst/>
          </a:prstGeom>
          <a:effectLst>
            <a:outerShdw blurRad="50800" dist="1016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38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333" t="10854" r="15614" b="11029"/>
          <a:stretch/>
        </p:blipFill>
        <p:spPr>
          <a:xfrm>
            <a:off x="320842" y="0"/>
            <a:ext cx="10147703" cy="6858000"/>
          </a:xfrm>
          <a:prstGeom prst="rect">
            <a:avLst/>
          </a:prstGeom>
        </p:spPr>
      </p:pic>
      <p:sp>
        <p:nvSpPr>
          <p:cNvPr id="5" name="CuadroTexto 21"/>
          <p:cNvSpPr txBox="1"/>
          <p:nvPr/>
        </p:nvSpPr>
        <p:spPr>
          <a:xfrm>
            <a:off x="442228" y="0"/>
            <a:ext cx="3728719" cy="36896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Tasa de autoría exógena</a:t>
            </a:r>
            <a:endParaRPr lang="es-MX" b="1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-80209" y="923243"/>
            <a:ext cx="3176336" cy="5934757"/>
            <a:chOff x="-80209" y="923243"/>
            <a:chExt cx="3176336" cy="5934757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l="37954" t="18901" r="39474" b="16269"/>
            <a:stretch/>
          </p:blipFill>
          <p:spPr>
            <a:xfrm>
              <a:off x="-1" y="1300414"/>
              <a:ext cx="3096126" cy="5557586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-80209" y="923243"/>
              <a:ext cx="3176336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s-MX" sz="2400" b="1" dirty="0" smtClean="0">
                  <a:solidFill>
                    <a:schemeClr val="bg1"/>
                  </a:solidFill>
                </a:rPr>
                <a:t>Rev. Geológica de Chile</a:t>
              </a:r>
              <a:endParaRPr lang="es-MX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080084" y="907201"/>
            <a:ext cx="3336757" cy="5950800"/>
            <a:chOff x="3080084" y="907201"/>
            <a:chExt cx="3336757" cy="595080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/>
            <a:srcRect l="37836" t="18421" r="37953" b="14398"/>
            <a:stretch/>
          </p:blipFill>
          <p:spPr>
            <a:xfrm>
              <a:off x="3096125" y="1384909"/>
              <a:ext cx="3320716" cy="5473092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3080084" y="907201"/>
              <a:ext cx="3336757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/>
                <a:t>Revista geofísica</a:t>
              </a:r>
              <a:endParaRPr lang="es-MX" sz="2400" b="1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416841" y="907200"/>
            <a:ext cx="2904691" cy="5950800"/>
            <a:chOff x="6416841" y="907200"/>
            <a:chExt cx="2904691" cy="5950800"/>
          </a:xfrm>
        </p:grpSpPr>
        <p:sp>
          <p:nvSpPr>
            <p:cNvPr id="11" name="CuadroTexto 10"/>
            <p:cNvSpPr txBox="1"/>
            <p:nvPr/>
          </p:nvSpPr>
          <p:spPr>
            <a:xfrm>
              <a:off x="6416841" y="907200"/>
              <a:ext cx="2904691" cy="46166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/>
                <a:t>Revista cartográfica</a:t>
              </a:r>
              <a:endParaRPr lang="es-MX" sz="2400" b="1" dirty="0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5"/>
            <a:srcRect l="37953" t="18982" r="38305" b="23193"/>
            <a:stretch/>
          </p:blipFill>
          <p:spPr>
            <a:xfrm>
              <a:off x="6416841" y="1368866"/>
              <a:ext cx="2904691" cy="5489134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9321533" y="907199"/>
            <a:ext cx="2870468" cy="5950802"/>
            <a:chOff x="9321533" y="907199"/>
            <a:chExt cx="2870468" cy="595080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6"/>
            <a:srcRect l="38421" t="19545" r="40176" b="14397"/>
            <a:stretch/>
          </p:blipFill>
          <p:spPr>
            <a:xfrm>
              <a:off x="9321534" y="1368865"/>
              <a:ext cx="2870466" cy="5489136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9321533" y="907199"/>
              <a:ext cx="2870468" cy="46166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 smtClean="0"/>
                <a:t>Atmósfera</a:t>
              </a:r>
              <a:endParaRPr lang="es-MX" sz="2400" b="1" dirty="0"/>
            </a:p>
          </p:txBody>
        </p:sp>
      </p:grpSp>
      <p:sp>
        <p:nvSpPr>
          <p:cNvPr id="74" name="CuadroTexto 73"/>
          <p:cNvSpPr txBox="1"/>
          <p:nvPr/>
        </p:nvSpPr>
        <p:spPr>
          <a:xfrm>
            <a:off x="-50012" y="-43405"/>
            <a:ext cx="3996369" cy="1077218"/>
          </a:xfrm>
          <a:prstGeom prst="rect">
            <a:avLst/>
          </a:prstGeom>
          <a:solidFill>
            <a:srgbClr val="FFD966"/>
          </a:solidFill>
        </p:spPr>
        <p:txBody>
          <a:bodyPr wrap="square" rtlCol="0">
            <a:spAutoFit/>
          </a:bodyPr>
          <a:lstStyle/>
          <a:p>
            <a:endParaRPr lang="es-MX" sz="2400" b="1" dirty="0" smtClean="0"/>
          </a:p>
          <a:p>
            <a:pPr algn="ctr"/>
            <a:r>
              <a:rPr lang="es-MX" sz="4000" b="1" dirty="0" smtClean="0"/>
              <a:t>Revistas locales</a:t>
            </a:r>
            <a:endParaRPr lang="es-MX" sz="4000" b="1" dirty="0"/>
          </a:p>
        </p:txBody>
      </p:sp>
      <p:sp>
        <p:nvSpPr>
          <p:cNvPr id="75" name="CuadroTexto 74"/>
          <p:cNvSpPr txBox="1"/>
          <p:nvPr/>
        </p:nvSpPr>
        <p:spPr>
          <a:xfrm>
            <a:off x="3946358" y="-59961"/>
            <a:ext cx="4249272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s-MX" sz="2400" b="1" dirty="0" smtClean="0"/>
          </a:p>
          <a:p>
            <a:pPr algn="ctr"/>
            <a:r>
              <a:rPr lang="es-MX" sz="4000" b="1" dirty="0" smtClean="0"/>
              <a:t>Revistas regionales</a:t>
            </a:r>
            <a:endParaRPr lang="es-MX" sz="4000" b="1" dirty="0"/>
          </a:p>
        </p:txBody>
      </p:sp>
      <p:sp>
        <p:nvSpPr>
          <p:cNvPr id="76" name="CuadroTexto 75"/>
          <p:cNvSpPr txBox="1"/>
          <p:nvPr/>
        </p:nvSpPr>
        <p:spPr>
          <a:xfrm>
            <a:off x="8195631" y="-38440"/>
            <a:ext cx="3996369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s-MX" sz="2400" b="1" dirty="0" smtClean="0"/>
          </a:p>
          <a:p>
            <a:pPr algn="ctr"/>
            <a:r>
              <a:rPr lang="es-MX" sz="4000" b="1" dirty="0" smtClean="0"/>
              <a:t>Revistas </a:t>
            </a:r>
            <a:r>
              <a:rPr lang="es-MX" sz="4000" b="1" dirty="0" err="1" smtClean="0"/>
              <a:t>intls</a:t>
            </a:r>
            <a:r>
              <a:rPr lang="es-MX" sz="4000" b="1" dirty="0" smtClean="0"/>
              <a:t>.</a:t>
            </a:r>
            <a:endParaRPr lang="es-MX" sz="4000" b="1" dirty="0"/>
          </a:p>
        </p:txBody>
      </p:sp>
      <p:sp>
        <p:nvSpPr>
          <p:cNvPr id="77" name="Rectángulo 76"/>
          <p:cNvSpPr/>
          <p:nvPr/>
        </p:nvSpPr>
        <p:spPr>
          <a:xfrm>
            <a:off x="-30649" y="2533010"/>
            <a:ext cx="1937878" cy="223040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Rectángulo 77"/>
          <p:cNvSpPr/>
          <p:nvPr/>
        </p:nvSpPr>
        <p:spPr>
          <a:xfrm>
            <a:off x="9362" y="2992793"/>
            <a:ext cx="1903659" cy="243272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9" name="Rectángulo 78"/>
          <p:cNvSpPr/>
          <p:nvPr/>
        </p:nvSpPr>
        <p:spPr>
          <a:xfrm>
            <a:off x="15806" y="3228424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Rectángulo 79"/>
          <p:cNvSpPr/>
          <p:nvPr/>
        </p:nvSpPr>
        <p:spPr>
          <a:xfrm>
            <a:off x="7852" y="3654163"/>
            <a:ext cx="1879330" cy="220827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1" name="Rectángulo 80"/>
          <p:cNvSpPr/>
          <p:nvPr/>
        </p:nvSpPr>
        <p:spPr>
          <a:xfrm>
            <a:off x="15806" y="390171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2" name="Rectángulo 81"/>
          <p:cNvSpPr/>
          <p:nvPr/>
        </p:nvSpPr>
        <p:spPr>
          <a:xfrm>
            <a:off x="-12271" y="4155088"/>
            <a:ext cx="1899453" cy="190969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Rectángulo 82"/>
          <p:cNvSpPr/>
          <p:nvPr/>
        </p:nvSpPr>
        <p:spPr>
          <a:xfrm>
            <a:off x="-6615" y="4357854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4" name="Rectángulo 83"/>
          <p:cNvSpPr/>
          <p:nvPr/>
        </p:nvSpPr>
        <p:spPr>
          <a:xfrm>
            <a:off x="-4451" y="4568250"/>
            <a:ext cx="1882609" cy="248582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Rectángulo 84"/>
          <p:cNvSpPr/>
          <p:nvPr/>
        </p:nvSpPr>
        <p:spPr>
          <a:xfrm>
            <a:off x="-7" y="4816833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6" name="Rectángulo 85"/>
          <p:cNvSpPr/>
          <p:nvPr/>
        </p:nvSpPr>
        <p:spPr>
          <a:xfrm>
            <a:off x="-3" y="5050807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7" name="Rectángulo 86"/>
          <p:cNvSpPr/>
          <p:nvPr/>
        </p:nvSpPr>
        <p:spPr>
          <a:xfrm>
            <a:off x="15806" y="526837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Rectángulo 87"/>
          <p:cNvSpPr/>
          <p:nvPr/>
        </p:nvSpPr>
        <p:spPr>
          <a:xfrm>
            <a:off x="6782" y="550235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Rectángulo 88"/>
          <p:cNvSpPr/>
          <p:nvPr/>
        </p:nvSpPr>
        <p:spPr>
          <a:xfrm>
            <a:off x="15806" y="5984802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0" name="Rectángulo 89"/>
          <p:cNvSpPr/>
          <p:nvPr/>
        </p:nvSpPr>
        <p:spPr>
          <a:xfrm>
            <a:off x="21589" y="618879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1" name="Rectángulo 90"/>
          <p:cNvSpPr/>
          <p:nvPr/>
        </p:nvSpPr>
        <p:spPr>
          <a:xfrm>
            <a:off x="-7" y="2787685"/>
            <a:ext cx="1913028" cy="208178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2" name="Rectángulo 91"/>
          <p:cNvSpPr/>
          <p:nvPr/>
        </p:nvSpPr>
        <p:spPr>
          <a:xfrm>
            <a:off x="3102734" y="6212178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3" name="Rectángulo 92"/>
          <p:cNvSpPr/>
          <p:nvPr/>
        </p:nvSpPr>
        <p:spPr>
          <a:xfrm>
            <a:off x="3093579" y="643821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4" name="Rectángulo 93"/>
          <p:cNvSpPr/>
          <p:nvPr/>
        </p:nvSpPr>
        <p:spPr>
          <a:xfrm>
            <a:off x="3099741" y="6654222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5" name="Rectángulo 94"/>
          <p:cNvSpPr/>
          <p:nvPr/>
        </p:nvSpPr>
        <p:spPr>
          <a:xfrm>
            <a:off x="3080084" y="5150625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6" name="Rectángulo 95"/>
          <p:cNvSpPr/>
          <p:nvPr/>
        </p:nvSpPr>
        <p:spPr>
          <a:xfrm>
            <a:off x="3091032" y="491485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7" name="Rectángulo 96"/>
          <p:cNvSpPr/>
          <p:nvPr/>
        </p:nvSpPr>
        <p:spPr>
          <a:xfrm>
            <a:off x="3086510" y="470858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8" name="Rectángulo 97"/>
          <p:cNvSpPr/>
          <p:nvPr/>
        </p:nvSpPr>
        <p:spPr>
          <a:xfrm>
            <a:off x="3129609" y="3875570"/>
            <a:ext cx="1871376" cy="390967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9" name="Rectángulo 98"/>
          <p:cNvSpPr/>
          <p:nvPr/>
        </p:nvSpPr>
        <p:spPr>
          <a:xfrm>
            <a:off x="9317515" y="1908123"/>
            <a:ext cx="1871376" cy="367940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0" name="Rectángulo 99"/>
          <p:cNvSpPr/>
          <p:nvPr/>
        </p:nvSpPr>
        <p:spPr>
          <a:xfrm>
            <a:off x="9317515" y="2291678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1" name="Rectángulo 100"/>
          <p:cNvSpPr/>
          <p:nvPr/>
        </p:nvSpPr>
        <p:spPr>
          <a:xfrm>
            <a:off x="9321529" y="2502387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2" name="Rectángulo 101"/>
          <p:cNvSpPr/>
          <p:nvPr/>
        </p:nvSpPr>
        <p:spPr>
          <a:xfrm>
            <a:off x="9317515" y="2956015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3" name="Rectángulo 102"/>
          <p:cNvSpPr/>
          <p:nvPr/>
        </p:nvSpPr>
        <p:spPr>
          <a:xfrm>
            <a:off x="9310582" y="3627588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4" name="Rectángulo 103"/>
          <p:cNvSpPr/>
          <p:nvPr/>
        </p:nvSpPr>
        <p:spPr>
          <a:xfrm>
            <a:off x="9321530" y="4056172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5" name="Rectángulo 104"/>
          <p:cNvSpPr/>
          <p:nvPr/>
        </p:nvSpPr>
        <p:spPr>
          <a:xfrm>
            <a:off x="9313168" y="4281034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6" name="Rectángulo 105"/>
          <p:cNvSpPr/>
          <p:nvPr/>
        </p:nvSpPr>
        <p:spPr>
          <a:xfrm>
            <a:off x="9321531" y="4492609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7" name="Rectángulo 106"/>
          <p:cNvSpPr/>
          <p:nvPr/>
        </p:nvSpPr>
        <p:spPr>
          <a:xfrm>
            <a:off x="9321532" y="4704485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8" name="Rectángulo 107"/>
          <p:cNvSpPr/>
          <p:nvPr/>
        </p:nvSpPr>
        <p:spPr>
          <a:xfrm>
            <a:off x="9334761" y="494259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9" name="Rectángulo 108"/>
          <p:cNvSpPr/>
          <p:nvPr/>
        </p:nvSpPr>
        <p:spPr>
          <a:xfrm>
            <a:off x="9331086" y="515421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0" name="Rectángulo 109"/>
          <p:cNvSpPr/>
          <p:nvPr/>
        </p:nvSpPr>
        <p:spPr>
          <a:xfrm>
            <a:off x="9338771" y="537041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Rectángulo 110"/>
          <p:cNvSpPr/>
          <p:nvPr/>
        </p:nvSpPr>
        <p:spPr>
          <a:xfrm>
            <a:off x="9331086" y="561943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2" name="Rectángulo 111"/>
          <p:cNvSpPr/>
          <p:nvPr/>
        </p:nvSpPr>
        <p:spPr>
          <a:xfrm>
            <a:off x="9337709" y="585277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3" name="Rectángulo 112"/>
          <p:cNvSpPr/>
          <p:nvPr/>
        </p:nvSpPr>
        <p:spPr>
          <a:xfrm>
            <a:off x="9342914" y="607022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4" name="Rectángulo 113"/>
          <p:cNvSpPr/>
          <p:nvPr/>
        </p:nvSpPr>
        <p:spPr>
          <a:xfrm>
            <a:off x="9337709" y="6293974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5" name="Rectángulo 114"/>
          <p:cNvSpPr/>
          <p:nvPr/>
        </p:nvSpPr>
        <p:spPr>
          <a:xfrm>
            <a:off x="9337709" y="6531104"/>
            <a:ext cx="1871376" cy="32689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6" name="Rectángulo 115"/>
          <p:cNvSpPr/>
          <p:nvPr/>
        </p:nvSpPr>
        <p:spPr>
          <a:xfrm>
            <a:off x="3125431" y="3643892"/>
            <a:ext cx="1875554" cy="231679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7" name="Rectángulo 116"/>
          <p:cNvSpPr/>
          <p:nvPr/>
        </p:nvSpPr>
        <p:spPr>
          <a:xfrm>
            <a:off x="6421418" y="6560419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8" name="Rectángulo 117"/>
          <p:cNvSpPr/>
          <p:nvPr/>
        </p:nvSpPr>
        <p:spPr>
          <a:xfrm>
            <a:off x="6428543" y="6280592"/>
            <a:ext cx="1857126" cy="249004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Rectángulo 118"/>
          <p:cNvSpPr/>
          <p:nvPr/>
        </p:nvSpPr>
        <p:spPr>
          <a:xfrm>
            <a:off x="6415067" y="6063142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0" name="Rectángulo 119"/>
          <p:cNvSpPr/>
          <p:nvPr/>
        </p:nvSpPr>
        <p:spPr>
          <a:xfrm>
            <a:off x="6415067" y="582652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Rectángulo 120"/>
          <p:cNvSpPr/>
          <p:nvPr/>
        </p:nvSpPr>
        <p:spPr>
          <a:xfrm>
            <a:off x="6439562" y="508360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Rectángulo 121"/>
          <p:cNvSpPr/>
          <p:nvPr/>
        </p:nvSpPr>
        <p:spPr>
          <a:xfrm>
            <a:off x="6429164" y="402803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3" name="Rectángulo 122"/>
          <p:cNvSpPr/>
          <p:nvPr/>
        </p:nvSpPr>
        <p:spPr>
          <a:xfrm>
            <a:off x="6418821" y="3789363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Rectángulo 123"/>
          <p:cNvSpPr/>
          <p:nvPr/>
        </p:nvSpPr>
        <p:spPr>
          <a:xfrm>
            <a:off x="6429164" y="3548181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Rectángulo 124"/>
          <p:cNvSpPr/>
          <p:nvPr/>
        </p:nvSpPr>
        <p:spPr>
          <a:xfrm>
            <a:off x="6431541" y="254586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6" name="Rectángulo 125"/>
          <p:cNvSpPr/>
          <p:nvPr/>
        </p:nvSpPr>
        <p:spPr>
          <a:xfrm>
            <a:off x="6439563" y="180294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7" name="Rectángulo 126"/>
          <p:cNvSpPr/>
          <p:nvPr/>
        </p:nvSpPr>
        <p:spPr>
          <a:xfrm>
            <a:off x="3086510" y="5751146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8" name="Rectángulo 127"/>
          <p:cNvSpPr/>
          <p:nvPr/>
        </p:nvSpPr>
        <p:spPr>
          <a:xfrm>
            <a:off x="3098289" y="5980500"/>
            <a:ext cx="1871376" cy="210366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9" name="Rectángulo 128"/>
          <p:cNvSpPr/>
          <p:nvPr/>
        </p:nvSpPr>
        <p:spPr>
          <a:xfrm>
            <a:off x="5420" y="2124852"/>
            <a:ext cx="1901809" cy="398637"/>
          </a:xfrm>
          <a:prstGeom prst="rect">
            <a:avLst/>
          </a:prstGeom>
          <a:solidFill>
            <a:srgbClr val="FFD966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776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582827" y="0"/>
            <a:ext cx="10515600" cy="1325563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s-MX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Cobertura temática</a:t>
            </a:r>
            <a:endParaRPr lang="es-E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9458" name="Picture 7" descr="clas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471" y="2158314"/>
            <a:ext cx="2607388" cy="170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3429859" y="1275535"/>
          <a:ext cx="9025002" cy="4389120"/>
        </p:xfrm>
        <a:graphic>
          <a:graphicData uri="http://schemas.openxmlformats.org/drawingml/2006/table">
            <a:tbl>
              <a:tblPr/>
              <a:tblGrid>
                <a:gridCol w="5332957"/>
                <a:gridCol w="3692045"/>
              </a:tblGrid>
              <a:tr h="400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Administración y Contaduría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Economía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Antropología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Educación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Arte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Filosofía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Bibliotecología y ciencia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de la información                                   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Geografía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Ciencia política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Psicología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13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Ciencias de la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Comunicación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Relaciones internacionales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5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Demografía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Religión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25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Derecho</a:t>
                      </a:r>
                    </a:p>
                  </a:txBody>
                  <a:tcPr marL="121920" marR="12192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Batang"/>
                          <a:cs typeface="Arial" charset="0"/>
                        </a:rPr>
                        <a:t>Sociología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123568" y="4003589"/>
            <a:ext cx="28209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Citas Latinoamericanas en Ciencias Sociales </a:t>
            </a:r>
          </a:p>
          <a:p>
            <a:pPr algn="ctr"/>
            <a:r>
              <a:rPr lang="es-MX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Humanidades</a:t>
            </a:r>
            <a:endParaRPr lang="es-MX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0877" t="10118" r="19298" b="10663"/>
          <a:stretch/>
        </p:blipFill>
        <p:spPr>
          <a:xfrm>
            <a:off x="1219201" y="57471"/>
            <a:ext cx="9384632" cy="680052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384758" y="57471"/>
            <a:ext cx="559869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http://biblat.unam.mx/es/indicadores/productividad-exogena/disciplina/demografia</a:t>
            </a:r>
            <a:endParaRPr lang="es-MX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20176" t="22281" r="19123" b="35146"/>
          <a:stretch/>
        </p:blipFill>
        <p:spPr>
          <a:xfrm>
            <a:off x="256674" y="1090864"/>
            <a:ext cx="11726779" cy="57671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/>
          <a:srcRect l="25350" t="36160" r="20877" b="36393"/>
          <a:stretch/>
        </p:blipFill>
        <p:spPr>
          <a:xfrm>
            <a:off x="256674" y="1090864"/>
            <a:ext cx="11726779" cy="5780764"/>
          </a:xfrm>
          <a:prstGeom prst="rect">
            <a:avLst/>
          </a:prstGeom>
        </p:spPr>
      </p:pic>
      <p:pic>
        <p:nvPicPr>
          <p:cNvPr id="15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150" y="6286001"/>
            <a:ext cx="401115" cy="4419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990" y="6289325"/>
            <a:ext cx="922740" cy="392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35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436" r="18672" b="20185"/>
          <a:stretch/>
        </p:blipFill>
        <p:spPr>
          <a:xfrm>
            <a:off x="1219200" y="0"/>
            <a:ext cx="9391650" cy="689574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84758" y="57471"/>
            <a:ext cx="559869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http://biblat.unam.mx/es/indicadores/indice-concentracion/disciplina/demografia</a:t>
            </a:r>
            <a:endParaRPr lang="es-MX" sz="1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0208" t="10372" r="22605" b="35370"/>
          <a:stretch/>
        </p:blipFill>
        <p:spPr>
          <a:xfrm>
            <a:off x="1022183" y="391941"/>
            <a:ext cx="10725150" cy="62009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24474" t="28831" r="20088" b="36238"/>
          <a:stretch/>
        </p:blipFill>
        <p:spPr>
          <a:xfrm>
            <a:off x="104718" y="930441"/>
            <a:ext cx="12087282" cy="5965301"/>
          </a:xfrm>
          <a:prstGeom prst="rect">
            <a:avLst/>
          </a:prstGeom>
        </p:spPr>
      </p:pic>
      <p:pic>
        <p:nvPicPr>
          <p:cNvPr id="10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077" y="6232858"/>
            <a:ext cx="401115" cy="4419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917" y="6236182"/>
            <a:ext cx="922740" cy="392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4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7923" t="15556" r="40851" b="14074"/>
          <a:stretch/>
        </p:blipFill>
        <p:spPr>
          <a:xfrm>
            <a:off x="329608" y="353520"/>
            <a:ext cx="3156539" cy="5886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7911" t="19815" r="41484" b="15185"/>
          <a:stretch/>
        </p:blipFill>
        <p:spPr>
          <a:xfrm>
            <a:off x="4310671" y="696420"/>
            <a:ext cx="3124201" cy="5543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37604" t="18889" r="40730" b="13704"/>
          <a:stretch/>
        </p:blipFill>
        <p:spPr>
          <a:xfrm>
            <a:off x="8259395" y="696420"/>
            <a:ext cx="3520903" cy="616158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384758" y="57471"/>
            <a:ext cx="559869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http://biblat.unam.mx/es/indicadores/indice-concentracion/disciplina/demografia</a:t>
            </a:r>
            <a:endParaRPr lang="es-MX" sz="1200" dirty="0"/>
          </a:p>
        </p:txBody>
      </p:sp>
      <p:pic>
        <p:nvPicPr>
          <p:cNvPr id="9" name="Picture 12" descr="http://132.248.9.1:8991/exlibris/aleph/u21_1/alephe/www_f_spa/icon/images/logoClase_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8" y="6320384"/>
            <a:ext cx="401115" cy="4419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8" y="6323708"/>
            <a:ext cx="922740" cy="392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4584" t="7778" r="14166" b="4259"/>
          <a:stretch/>
        </p:blipFill>
        <p:spPr>
          <a:xfrm>
            <a:off x="385011" y="103770"/>
            <a:ext cx="10659979" cy="6381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3229" t="11852" r="14479" b="25000"/>
          <a:stretch/>
        </p:blipFill>
        <p:spPr>
          <a:xfrm>
            <a:off x="76256" y="103770"/>
            <a:ext cx="12115744" cy="59531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3437" t="43333" r="39584" b="25371"/>
          <a:stretch/>
        </p:blipFill>
        <p:spPr>
          <a:xfrm>
            <a:off x="76256" y="491539"/>
            <a:ext cx="11764643" cy="62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138987" y="196278"/>
            <a:ext cx="265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1° ene 2014 – 23 feb 2015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52" t="7579" r="89857" b="88687"/>
          <a:stretch/>
        </p:blipFill>
        <p:spPr>
          <a:xfrm>
            <a:off x="5863799" y="49655"/>
            <a:ext cx="3024812" cy="6625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3125" t="23518" b="28148"/>
          <a:stretch/>
        </p:blipFill>
        <p:spPr>
          <a:xfrm>
            <a:off x="468178" y="815363"/>
            <a:ext cx="11563350" cy="5143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86895" t="39003" r="3849" b="57970"/>
          <a:stretch/>
        </p:blipFill>
        <p:spPr>
          <a:xfrm>
            <a:off x="8092741" y="1861902"/>
            <a:ext cx="3533775" cy="923925"/>
          </a:xfrm>
          <a:prstGeom prst="rect">
            <a:avLst/>
          </a:prstGeom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3091" t="51534" r="57463" b="39963"/>
          <a:stretch/>
        </p:blipFill>
        <p:spPr>
          <a:xfrm>
            <a:off x="1741413" y="3024048"/>
            <a:ext cx="3771900" cy="2714628"/>
          </a:xfrm>
          <a:prstGeom prst="rect">
            <a:avLst/>
          </a:prstGeom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1404" t="12998" r="68744" b="3801"/>
          <a:stretch/>
        </p:blipFill>
        <p:spPr>
          <a:xfrm>
            <a:off x="86220" y="104273"/>
            <a:ext cx="5384824" cy="675372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77456" t="39591" r="7193" b="34990"/>
          <a:stretch/>
        </p:blipFill>
        <p:spPr>
          <a:xfrm>
            <a:off x="5513313" y="961986"/>
            <a:ext cx="6518215" cy="524663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9423480">
            <a:off x="1014" y="2890852"/>
            <a:ext cx="8215612" cy="83099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4800" b="1" dirty="0" smtClean="0"/>
              <a:t>6,000 documentos solicitados</a:t>
            </a:r>
            <a:endParaRPr lang="es-MX" sz="4800" b="1" dirty="0"/>
          </a:p>
        </p:txBody>
      </p:sp>
    </p:spTree>
    <p:extLst>
      <p:ext uri="{BB962C8B-B14F-4D97-AF65-F5344CB8AC3E}">
        <p14:creationId xmlns:p14="http://schemas.microsoft.com/office/powerpoint/2010/main" val="245394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03" y="2400620"/>
            <a:ext cx="989566" cy="5038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/>
          <a:srcRect l="49138" t="61264" r="33847" b="17562"/>
          <a:stretch/>
        </p:blipFill>
        <p:spPr>
          <a:xfrm>
            <a:off x="762742" y="151574"/>
            <a:ext cx="2047166" cy="15922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151574"/>
            <a:ext cx="2409891" cy="202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CuadroTexto 6"/>
          <p:cNvSpPr txBox="1"/>
          <p:nvPr/>
        </p:nvSpPr>
        <p:spPr>
          <a:xfrm>
            <a:off x="1467369" y="2224843"/>
            <a:ext cx="7524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Vigencia </a:t>
            </a:r>
            <a:r>
              <a:rPr lang="es-MX" sz="2800" dirty="0" smtClean="0"/>
              <a:t>como herramienta de difusión </a:t>
            </a:r>
            <a:r>
              <a:rPr lang="es-MX" sz="2800" dirty="0" smtClean="0"/>
              <a:t>basada en: </a:t>
            </a:r>
            <a:endParaRPr lang="es-MX" sz="28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5" y="3749923"/>
            <a:ext cx="989566" cy="5038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467369" y="3471152"/>
            <a:ext cx="1073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La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indización</a:t>
            </a:r>
            <a:r>
              <a:rPr lang="es-MX" sz="2800" dirty="0" smtClean="0"/>
              <a:t> organiza la información</a:t>
            </a:r>
          </a:p>
          <a:p>
            <a:r>
              <a:rPr lang="es-MX" sz="2800" dirty="0" smtClean="0"/>
              <a:t>Permite un acceso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concentrado</a:t>
            </a:r>
            <a:r>
              <a:rPr lang="es-MX" sz="2800" dirty="0" smtClean="0"/>
              <a:t>,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normalizado</a:t>
            </a:r>
            <a:r>
              <a:rPr lang="es-MX" sz="2800" dirty="0" smtClean="0"/>
              <a:t> y </a:t>
            </a:r>
            <a:r>
              <a:rPr lang="es-MX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selectivo</a:t>
            </a:r>
            <a:r>
              <a:rPr lang="es-MX" sz="2800" dirty="0" smtClean="0"/>
              <a:t> de información  </a:t>
            </a:r>
            <a:endParaRPr lang="es-MX" sz="2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03" y="5521230"/>
            <a:ext cx="989566" cy="50386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525037" y="5242459"/>
            <a:ext cx="10734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“</a:t>
            </a:r>
            <a:r>
              <a:rPr lang="es-MX" sz="2800" b="1" dirty="0" smtClean="0"/>
              <a:t>visibilidad </a:t>
            </a:r>
            <a:r>
              <a:rPr lang="es-MX" sz="2800" b="1" dirty="0" err="1" smtClean="0"/>
              <a:t>bibliométrica</a:t>
            </a:r>
            <a:r>
              <a:rPr lang="es-MX" sz="2800" dirty="0" smtClean="0"/>
              <a:t>” a los </a:t>
            </a:r>
            <a:r>
              <a:rPr lang="es-MX" sz="2800" b="1" dirty="0" smtClean="0"/>
              <a:t>actores</a:t>
            </a:r>
            <a:r>
              <a:rPr lang="es-MX" sz="2800" dirty="0" smtClean="0"/>
              <a:t> de la publicación: </a:t>
            </a:r>
          </a:p>
          <a:p>
            <a:r>
              <a:rPr lang="es-MX" sz="2800" dirty="0" smtClean="0"/>
              <a:t>autores, </a:t>
            </a:r>
            <a:r>
              <a:rPr lang="es-MX" sz="2800" dirty="0" smtClean="0"/>
              <a:t>revistas</a:t>
            </a:r>
            <a:r>
              <a:rPr lang="es-MX" sz="2800" dirty="0" smtClean="0"/>
              <a:t>, instituciones y países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669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8" y="367148"/>
            <a:ext cx="9147280" cy="61393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CuadroTexto 12"/>
          <p:cNvSpPr txBox="1"/>
          <p:nvPr/>
        </p:nvSpPr>
        <p:spPr>
          <a:xfrm>
            <a:off x="9895830" y="311215"/>
            <a:ext cx="201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 smtClean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1 9 8 5</a:t>
            </a:r>
            <a:endParaRPr lang="es-MX" sz="54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66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2" y="215681"/>
            <a:ext cx="6064064" cy="40698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72" y="3152633"/>
            <a:ext cx="5086656" cy="35825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CuadroTexto 5"/>
          <p:cNvSpPr txBox="1"/>
          <p:nvPr/>
        </p:nvSpPr>
        <p:spPr>
          <a:xfrm>
            <a:off x="9444252" y="215681"/>
            <a:ext cx="2371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 smtClean="0">
                <a:solidFill>
                  <a:srgbClr val="FF0000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80’</a:t>
            </a:r>
            <a:r>
              <a:rPr lang="es-MX" sz="4800" dirty="0" smtClean="0">
                <a:solidFill>
                  <a:srgbClr val="FF0000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</a:t>
            </a:r>
            <a:endParaRPr lang="es-MX" sz="5400" dirty="0">
              <a:solidFill>
                <a:srgbClr val="FF0000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3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9444252" y="215681"/>
            <a:ext cx="2371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90’</a:t>
            </a:r>
            <a:r>
              <a:rPr lang="es-MX" sz="4800" dirty="0" smtClean="0">
                <a:solidFill>
                  <a:schemeClr val="accent1">
                    <a:lumMod val="75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</a:t>
            </a:r>
            <a:endParaRPr lang="es-MX" sz="5400" dirty="0">
              <a:solidFill>
                <a:schemeClr val="accent1">
                  <a:lumMod val="75000"/>
                </a:schemeClr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4" y="2774408"/>
            <a:ext cx="5462016" cy="36332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53" y="215681"/>
            <a:ext cx="5438103" cy="36457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758" y="3238010"/>
            <a:ext cx="5114987" cy="34323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56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0549" cy="45754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94" y="2616454"/>
            <a:ext cx="5655395" cy="4241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uadroTexto 5"/>
          <p:cNvSpPr txBox="1"/>
          <p:nvPr/>
        </p:nvSpPr>
        <p:spPr>
          <a:xfrm>
            <a:off x="8270543" y="215681"/>
            <a:ext cx="35451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Siglo XXI</a:t>
            </a:r>
            <a:endParaRPr lang="es-MX" sz="5400" dirty="0">
              <a:solidFill>
                <a:schemeClr val="accent4">
                  <a:lumMod val="60000"/>
                  <a:lumOff val="40000"/>
                </a:schemeClr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1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/>
          <p:cNvSpPr txBox="1"/>
          <p:nvPr/>
        </p:nvSpPr>
        <p:spPr>
          <a:xfrm>
            <a:off x="3365958" y="1907038"/>
            <a:ext cx="2924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Difusión  Visibilidad</a:t>
            </a:r>
            <a:endParaRPr lang="es-MX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798" y="107432"/>
            <a:ext cx="2578541" cy="35992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99" y="5227853"/>
            <a:ext cx="2913633" cy="127242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0" y="2160781"/>
            <a:ext cx="2219136" cy="1792379"/>
          </a:xfrm>
          <a:prstGeom prst="rect">
            <a:avLst/>
          </a:prstGeom>
        </p:spPr>
      </p:pic>
      <p:pic>
        <p:nvPicPr>
          <p:cNvPr id="24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714058">
            <a:off x="5536881" y="1473980"/>
            <a:ext cx="1331640" cy="680385"/>
          </a:xfrm>
          <a:prstGeom prst="rect">
            <a:avLst/>
          </a:prstGeom>
          <a:noFill/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585" y="2380255"/>
            <a:ext cx="1329043" cy="676715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6820821" y="846545"/>
            <a:ext cx="2924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s-MX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suarios</a:t>
            </a:r>
          </a:p>
          <a:p>
            <a:r>
              <a:rPr lang="es-MX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lectores</a:t>
            </a:r>
            <a:endParaRPr lang="es-MX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0146">
            <a:off x="5548300" y="3033840"/>
            <a:ext cx="1331640" cy="680385"/>
          </a:xfrm>
          <a:prstGeom prst="rect">
            <a:avLst/>
          </a:prstGeom>
          <a:noFill/>
        </p:spPr>
      </p:pic>
      <p:sp>
        <p:nvSpPr>
          <p:cNvPr id="28" name="CuadroTexto 27"/>
          <p:cNvSpPr txBox="1"/>
          <p:nvPr/>
        </p:nvSpPr>
        <p:spPr>
          <a:xfrm>
            <a:off x="6507508" y="3490843"/>
            <a:ext cx="3686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Indicadores</a:t>
            </a:r>
          </a:p>
          <a:p>
            <a:r>
              <a:rPr lang="es-MX" sz="3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bibliométricos</a:t>
            </a:r>
            <a:endParaRPr lang="es-MX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23900" y="5227852"/>
            <a:ext cx="7171255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chemeClr val="accent4"/>
                </a:solidFill>
              </a:rPr>
              <a:t>¿ Visibilidad en la era Internet – Google ?</a:t>
            </a:r>
            <a:endParaRPr lang="es-MX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3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846" t="5655" r="18109" b="71658"/>
          <a:stretch/>
        </p:blipFill>
        <p:spPr>
          <a:xfrm>
            <a:off x="0" y="1787857"/>
            <a:ext cx="12078269" cy="233376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6603" y="450377"/>
            <a:ext cx="6987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 en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http://biblat.unam.mx</a:t>
            </a:r>
            <a:endParaRPr lang="es-MX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echa a la derecha con bandas 5"/>
          <p:cNvSpPr/>
          <p:nvPr/>
        </p:nvSpPr>
        <p:spPr>
          <a:xfrm rot="5400000">
            <a:off x="10066600" y="-2238231"/>
            <a:ext cx="2176340" cy="2074459"/>
          </a:xfrm>
          <a:prstGeom prst="stripedRightArrow">
            <a:avLst/>
          </a:prstGeom>
          <a:solidFill>
            <a:srgbClr val="FFFF00"/>
          </a:solidFill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78" y="5031616"/>
            <a:ext cx="1660536" cy="16003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fot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32" y="4989093"/>
            <a:ext cx="1638760" cy="1702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/>
          <a:srcRect l="49138" t="61264" r="33847" b="17562"/>
          <a:stretch/>
        </p:blipFill>
        <p:spPr>
          <a:xfrm>
            <a:off x="7858400" y="5133526"/>
            <a:ext cx="1817590" cy="14136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upo 9"/>
          <p:cNvGrpSpPr/>
          <p:nvPr/>
        </p:nvGrpSpPr>
        <p:grpSpPr>
          <a:xfrm>
            <a:off x="9771352" y="5133526"/>
            <a:ext cx="2420648" cy="1235122"/>
            <a:chOff x="4828050" y="-1658965"/>
            <a:chExt cx="3778833" cy="1652336"/>
          </a:xfrm>
        </p:grpSpPr>
        <p:sp>
          <p:nvSpPr>
            <p:cNvPr id="11" name="Rectángulo 10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36" y="-1448227"/>
              <a:ext cx="2927459" cy="124601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Rectángulo 12"/>
          <p:cNvSpPr/>
          <p:nvPr/>
        </p:nvSpPr>
        <p:spPr>
          <a:xfrm>
            <a:off x="313899" y="5154596"/>
            <a:ext cx="34665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Antonio Sánchez Pereyra</a:t>
            </a:r>
          </a:p>
          <a:p>
            <a:r>
              <a:rPr lang="es-MX" dirty="0"/>
              <a:t>Dirección General de Bibliotecas </a:t>
            </a:r>
            <a:r>
              <a:rPr lang="es-MX" dirty="0" smtClean="0"/>
              <a:t>Departamento </a:t>
            </a:r>
            <a:r>
              <a:rPr lang="es-MX" dirty="0"/>
              <a:t>de Bibliografía Latinoamericana</a:t>
            </a:r>
          </a:p>
          <a:p>
            <a:r>
              <a:rPr lang="es-MX" dirty="0">
                <a:hlinkClick r:id="rId8"/>
              </a:rPr>
              <a:t>biblat@dgb.unam.mx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05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00143 0.39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267075" y="1627256"/>
            <a:ext cx="40576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Pervivencia</a:t>
            </a:r>
          </a:p>
          <a:p>
            <a:endParaRPr lang="es-MX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09" y="1870470"/>
            <a:ext cx="1522965" cy="7754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276600" y="4300089"/>
            <a:ext cx="39242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Innovación</a:t>
            </a:r>
          </a:p>
          <a:p>
            <a:endParaRPr lang="es-MX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09" y="4450971"/>
            <a:ext cx="1522965" cy="7754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211" y="258068"/>
            <a:ext cx="2017380" cy="1695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96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mailbox://C:/Users/SCIELO/AppData/Roaming/Thunderbird/Profiles/i56v619l.default/Mail/correodgb.unam-2.mx/Inbox?number=2998775879&amp;part=1.2&amp;type=image/jpeg&amp;filename=escanear000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AutoShape 4" descr="mailbox://C:/Users/SCIELO/AppData/Roaming/Thunderbird/Profiles/i56v619l.default/Mail/correodgb.unam-2.mx/Inbox?number=2998775879&amp;part=1.2&amp;type=image/jpeg&amp;filename=escanear0001.jpg"/>
          <p:cNvSpPr>
            <a:spLocks noChangeAspect="1" noChangeArrowheads="1"/>
          </p:cNvSpPr>
          <p:nvPr/>
        </p:nvSpPr>
        <p:spPr bwMode="auto">
          <a:xfrm>
            <a:off x="307974" y="7937"/>
            <a:ext cx="3825875" cy="38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" y="160338"/>
            <a:ext cx="2188779" cy="282381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6371"/>
            <a:ext cx="4585648" cy="6858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8" t="69745" r="3526" b="19699"/>
          <a:stretch/>
        </p:blipFill>
        <p:spPr>
          <a:xfrm>
            <a:off x="1746140" y="3303930"/>
            <a:ext cx="2974062" cy="196546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81" y="-36371"/>
            <a:ext cx="5565908" cy="6858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6"/>
          <a:srcRect l="4691" t="2761" r="6187"/>
          <a:stretch/>
        </p:blipFill>
        <p:spPr>
          <a:xfrm>
            <a:off x="4401384" y="119069"/>
            <a:ext cx="4667251" cy="6669229"/>
          </a:xfrm>
          <a:prstGeom prst="rect">
            <a:avLst/>
          </a:prstGeom>
        </p:spPr>
      </p:pic>
      <p:cxnSp>
        <p:nvCxnSpPr>
          <p:cNvPr id="30" name="Conector recto 29"/>
          <p:cNvCxnSpPr/>
          <p:nvPr/>
        </p:nvCxnSpPr>
        <p:spPr>
          <a:xfrm flipV="1">
            <a:off x="2167437" y="4694377"/>
            <a:ext cx="2131468" cy="867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6"/>
          <a:srcRect l="4691" t="84832" r="52428" b="9902"/>
          <a:stretch/>
        </p:blipFill>
        <p:spPr>
          <a:xfrm>
            <a:off x="4425608" y="4191001"/>
            <a:ext cx="7640958" cy="1229074"/>
          </a:xfrm>
          <a:prstGeom prst="rect">
            <a:avLst/>
          </a:prstGeom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2" t="43634" b="44283"/>
          <a:stretch/>
        </p:blipFill>
        <p:spPr>
          <a:xfrm>
            <a:off x="9307836" y="1922333"/>
            <a:ext cx="2700162" cy="1911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3089" y="195047"/>
            <a:ext cx="3114803" cy="1143000"/>
          </a:xfrm>
        </p:spPr>
        <p:txBody>
          <a:bodyPr>
            <a:noAutofit/>
          </a:bodyPr>
          <a:lstStyle/>
          <a:p>
            <a:r>
              <a:rPr lang="es-MX" altLang="es-MX" sz="4800" b="1" dirty="0" smtClean="0"/>
              <a:t>en internet</a:t>
            </a:r>
            <a:endParaRPr lang="es-ES" altLang="es-MX" sz="4800" b="1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9950" y="2210571"/>
            <a:ext cx="7905750" cy="4409303"/>
          </a:xfrm>
        </p:spPr>
        <p:txBody>
          <a:bodyPr>
            <a:normAutofit lnSpcReduction="10000"/>
          </a:bodyPr>
          <a:lstStyle/>
          <a:p>
            <a:endParaRPr lang="es-MX" altLang="es-MX" sz="1200" dirty="0"/>
          </a:p>
          <a:p>
            <a:pPr>
              <a:buFont typeface="Wingdings" panose="05000000000000000000" pitchFamily="2" charset="2"/>
              <a:buNone/>
            </a:pPr>
            <a:r>
              <a:rPr lang="es-MX" altLang="es-MX" dirty="0"/>
              <a:t>	</a:t>
            </a:r>
            <a:endParaRPr lang="es-MX" altLang="es-MX" sz="2000" dirty="0" smtClean="0"/>
          </a:p>
          <a:p>
            <a:r>
              <a:rPr lang="es-MX" altLang="es-MX" sz="3000" dirty="0" err="1" smtClean="0">
                <a:latin typeface="+mj-lt"/>
              </a:rPr>
              <a:t>Aleph</a:t>
            </a:r>
            <a:r>
              <a:rPr lang="es-MX" altLang="es-MX" sz="3000" dirty="0" smtClean="0">
                <a:latin typeface="+mj-lt"/>
              </a:rPr>
              <a:t> 300 				1998</a:t>
            </a:r>
          </a:p>
          <a:p>
            <a:endParaRPr lang="es-MX" altLang="es-MX" sz="3000" dirty="0">
              <a:latin typeface="+mj-lt"/>
            </a:endParaRPr>
          </a:p>
          <a:p>
            <a:r>
              <a:rPr lang="es-MX" altLang="es-MX" sz="3000" dirty="0" err="1">
                <a:latin typeface="+mj-lt"/>
              </a:rPr>
              <a:t>Aleph</a:t>
            </a:r>
            <a:r>
              <a:rPr lang="es-MX" altLang="es-MX" sz="3000" dirty="0">
                <a:latin typeface="+mj-lt"/>
              </a:rPr>
              <a:t> </a:t>
            </a:r>
            <a:r>
              <a:rPr lang="es-MX" altLang="es-MX" sz="3000" dirty="0" smtClean="0">
                <a:latin typeface="+mj-lt"/>
              </a:rPr>
              <a:t>505 v14.1</a:t>
            </a:r>
            <a:r>
              <a:rPr lang="es-MX" altLang="es-MX" sz="3000" dirty="0">
                <a:latin typeface="+mj-lt"/>
              </a:rPr>
              <a:t>	</a:t>
            </a:r>
            <a:r>
              <a:rPr lang="es-MX" altLang="es-MX" sz="3000" dirty="0" smtClean="0">
                <a:latin typeface="+mj-lt"/>
              </a:rPr>
              <a:t>	</a:t>
            </a:r>
            <a:r>
              <a:rPr lang="es-MX" altLang="es-MX" sz="3000" dirty="0">
                <a:latin typeface="+mj-lt"/>
              </a:rPr>
              <a:t>		2003</a:t>
            </a:r>
          </a:p>
          <a:p>
            <a:endParaRPr lang="es-MX" altLang="es-MX" sz="3000" dirty="0">
              <a:latin typeface="+mj-lt"/>
            </a:endParaRPr>
          </a:p>
          <a:p>
            <a:r>
              <a:rPr lang="es-MX" altLang="es-MX" sz="3000" dirty="0" err="1">
                <a:latin typeface="+mj-lt"/>
              </a:rPr>
              <a:t>Aleph</a:t>
            </a:r>
            <a:r>
              <a:rPr lang="es-MX" altLang="es-MX" sz="3000" dirty="0">
                <a:latin typeface="+mj-lt"/>
              </a:rPr>
              <a:t> </a:t>
            </a:r>
            <a:r>
              <a:rPr lang="es-MX" altLang="es-MX" sz="3000" dirty="0" smtClean="0">
                <a:latin typeface="+mj-lt"/>
              </a:rPr>
              <a:t>500 v16.02			2006</a:t>
            </a:r>
            <a:endParaRPr lang="es-ES" altLang="es-MX" sz="3000" dirty="0" smtClean="0">
              <a:latin typeface="+mj-lt"/>
            </a:endParaRPr>
          </a:p>
          <a:p>
            <a:endParaRPr lang="es-ES" altLang="es-MX" sz="3000" dirty="0" smtClean="0">
              <a:latin typeface="+mj-lt"/>
            </a:endParaRPr>
          </a:p>
          <a:p>
            <a:r>
              <a:rPr lang="es-MX" altLang="es-MX" sz="3000" dirty="0" err="1" smtClean="0">
                <a:latin typeface="+mj-lt"/>
              </a:rPr>
              <a:t>Aleph</a:t>
            </a:r>
            <a:r>
              <a:rPr lang="es-MX" altLang="es-MX" sz="3000" dirty="0" smtClean="0">
                <a:latin typeface="+mj-lt"/>
              </a:rPr>
              <a:t> 21					2013</a:t>
            </a:r>
            <a:endParaRPr lang="es-ES" altLang="es-MX" sz="3000" dirty="0" smtClean="0">
              <a:latin typeface="+mj-lt"/>
            </a:endParaRPr>
          </a:p>
          <a:p>
            <a:endParaRPr lang="es-ES" altLang="es-MX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" name="Picture 7" descr="clase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6" y="2499409"/>
            <a:ext cx="2129101" cy="17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331306" y="1212419"/>
            <a:ext cx="77321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altLang="es-MX" sz="4800" b="1" dirty="0" smtClean="0">
                <a:latin typeface="+mj-lt"/>
                <a:ea typeface="+mj-ea"/>
                <a:cs typeface="+mj-cs"/>
              </a:rPr>
              <a:t>a partir de diciembre de 1997</a:t>
            </a:r>
            <a:endParaRPr kumimoji="0" lang="es-ES" altLang="es-MX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393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4" y="552450"/>
            <a:ext cx="6923859" cy="58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162153" y="552450"/>
            <a:ext cx="30392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300 1998</a:t>
            </a:r>
          </a:p>
          <a:p>
            <a:pPr algn="ctr"/>
            <a:endParaRPr lang="es-MX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873" y="410135"/>
            <a:ext cx="8045621" cy="603421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7 CuadroTexto"/>
          <p:cNvSpPr txBox="1"/>
          <p:nvPr/>
        </p:nvSpPr>
        <p:spPr>
          <a:xfrm>
            <a:off x="8162153" y="2107618"/>
            <a:ext cx="366408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505 v14.1</a:t>
            </a:r>
          </a:p>
          <a:p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     2003</a:t>
            </a:r>
            <a:endParaRPr lang="es-MX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36" y="403647"/>
            <a:ext cx="8162153" cy="604070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4 CuadroTexto"/>
          <p:cNvSpPr txBox="1"/>
          <p:nvPr/>
        </p:nvSpPr>
        <p:spPr>
          <a:xfrm>
            <a:off x="8278685" y="4741179"/>
            <a:ext cx="3665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500 v16.02</a:t>
            </a:r>
          </a:p>
          <a:p>
            <a:pPr algn="ctr"/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2006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0034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5178481" y="326456"/>
            <a:ext cx="652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es-MX" sz="2800" b="1" dirty="0" err="1" smtClean="0">
                <a:latin typeface="Courier New" pitchFamily="49" charset="0"/>
                <a:cs typeface="Courier New" pitchFamily="49" charset="0"/>
              </a:rPr>
              <a:t>Aleph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 21</a:t>
            </a:r>
            <a:r>
              <a:rPr lang="es-MX" altLang="es-MX" sz="2800" b="1" dirty="0" smtClean="0">
                <a:solidFill>
                  <a:srgbClr val="FFC000"/>
                </a:solidFill>
                <a:latin typeface="Courier New" pitchFamily="49" charset="0"/>
                <a:cs typeface="Courier New" pitchFamily="49" charset="0"/>
              </a:rPr>
              <a:t> 	</a:t>
            </a:r>
            <a:r>
              <a:rPr lang="es-MX" altLang="es-MX" sz="2800" b="1" dirty="0" smtClean="0">
                <a:latin typeface="Courier New" pitchFamily="49" charset="0"/>
                <a:cs typeface="Courier New" pitchFamily="49" charset="0"/>
              </a:rPr>
              <a:t>2013 +</a:t>
            </a:r>
            <a:endParaRPr lang="es-MX" dirty="0">
              <a:solidFill>
                <a:srgbClr val="FFC000"/>
              </a:solidFill>
            </a:endParaRPr>
          </a:p>
        </p:txBody>
      </p:sp>
      <p:sp>
        <p:nvSpPr>
          <p:cNvPr id="2" name="AutoShape 2" descr="mailbox://C:/Users/SCIELO/AppData/Roaming/Thunderbird/Profiles/i56v619l.default/Mail/correodgb.unam-2.mx/Inbox?number=3010117546&amp;part=1.2.2&amp;filename=gjhhage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333" r="1528" b="8666"/>
          <a:stretch/>
        </p:blipFill>
        <p:spPr>
          <a:xfrm>
            <a:off x="844951" y="908413"/>
            <a:ext cx="9993409" cy="558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328</Words>
  <Application>Microsoft Office PowerPoint</Application>
  <PresentationFormat>Panorámica</PresentationFormat>
  <Paragraphs>131</Paragraphs>
  <Slides>40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Batang</vt:lpstr>
      <vt:lpstr>Aharoni</vt:lpstr>
      <vt:lpstr>Arial</vt:lpstr>
      <vt:lpstr>Berlin Sans FB</vt:lpstr>
      <vt:lpstr>Calibri</vt:lpstr>
      <vt:lpstr>Calibri Light</vt:lpstr>
      <vt:lpstr>Courier New</vt:lpstr>
      <vt:lpstr>Wingdings</vt:lpstr>
      <vt:lpstr>Wingdings 2</vt:lpstr>
      <vt:lpstr>Tema de Office</vt:lpstr>
      <vt:lpstr>Presentación de PowerPoint</vt:lpstr>
      <vt:lpstr>Presentación de PowerPoint</vt:lpstr>
      <vt:lpstr>Cobertura temática</vt:lpstr>
      <vt:lpstr>Presentación de PowerPoint</vt:lpstr>
      <vt:lpstr>Presentación de PowerPoint</vt:lpstr>
      <vt:lpstr>Presentación de PowerPoint</vt:lpstr>
      <vt:lpstr>en internet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SCIELO</dc:creator>
  <cp:lastModifiedBy>SCIELO</cp:lastModifiedBy>
  <cp:revision>105</cp:revision>
  <dcterms:created xsi:type="dcterms:W3CDTF">2015-02-21T01:03:52Z</dcterms:created>
  <dcterms:modified xsi:type="dcterms:W3CDTF">2015-02-26T00:14:34Z</dcterms:modified>
</cp:coreProperties>
</file>